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1939" r:id="rId2"/>
    <p:sldId id="730" r:id="rId3"/>
    <p:sldId id="705" r:id="rId4"/>
    <p:sldId id="709" r:id="rId5"/>
    <p:sldId id="707" r:id="rId6"/>
    <p:sldId id="699" r:id="rId7"/>
    <p:sldId id="713" r:id="rId8"/>
    <p:sldId id="712" r:id="rId9"/>
    <p:sldId id="715" r:id="rId10"/>
    <p:sldId id="717" r:id="rId11"/>
    <p:sldId id="701" r:id="rId12"/>
    <p:sldId id="703" r:id="rId13"/>
    <p:sldId id="714" r:id="rId14"/>
    <p:sldId id="735" r:id="rId15"/>
    <p:sldId id="736" r:id="rId16"/>
    <p:sldId id="737" r:id="rId17"/>
    <p:sldId id="536" r:id="rId18"/>
    <p:sldId id="537" r:id="rId19"/>
    <p:sldId id="538" r:id="rId20"/>
    <p:sldId id="539" r:id="rId21"/>
    <p:sldId id="541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722" r:id="rId30"/>
    <p:sldId id="486" r:id="rId31"/>
    <p:sldId id="487" r:id="rId32"/>
    <p:sldId id="723" r:id="rId33"/>
    <p:sldId id="488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724" r:id="rId46"/>
    <p:sldId id="502" r:id="rId47"/>
    <p:sldId id="503" r:id="rId48"/>
    <p:sldId id="504" r:id="rId49"/>
    <p:sldId id="505" r:id="rId50"/>
    <p:sldId id="510" r:id="rId51"/>
    <p:sldId id="506" r:id="rId52"/>
    <p:sldId id="507" r:id="rId53"/>
    <p:sldId id="508" r:id="rId54"/>
    <p:sldId id="509" r:id="rId55"/>
    <p:sldId id="511" r:id="rId56"/>
    <p:sldId id="465" r:id="rId57"/>
    <p:sldId id="725" r:id="rId58"/>
    <p:sldId id="512" r:id="rId59"/>
    <p:sldId id="513" r:id="rId60"/>
    <p:sldId id="514" r:id="rId61"/>
    <p:sldId id="726" r:id="rId62"/>
    <p:sldId id="727" r:id="rId63"/>
    <p:sldId id="489" r:id="rId64"/>
    <p:sldId id="194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728694"/>
    <a:srgbClr val="4F6879"/>
    <a:srgbClr val="FFB434"/>
    <a:srgbClr val="26323A"/>
    <a:srgbClr val="2F3F69"/>
    <a:srgbClr val="E9960D"/>
    <a:srgbClr val="E28C00"/>
    <a:srgbClr val="C87C00"/>
    <a:srgbClr val="FFA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8" autoAdjust="0"/>
    <p:restoredTop sz="95201" autoAdjust="0"/>
  </p:normalViewPr>
  <p:slideViewPr>
    <p:cSldViewPr snapToGrid="0" showGuides="1">
      <p:cViewPr varScale="1">
        <p:scale>
          <a:sx n="86" d="100"/>
          <a:sy n="86" d="100"/>
        </p:scale>
        <p:origin x="706" y="67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2821-FB7B-4FA0-A123-9445AE183CBE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30D67-B4DD-4CE3-A4D8-AB2CE8A1A0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6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30D67-B4DD-4CE3-A4D8-AB2CE8A1A0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8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7DBC-6345-4CE3-BB59-5051977E8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93779-2C2D-4A91-9B92-9A4F8FE43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76E17-0F9D-473D-B321-47872023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DEB35-7371-4086-886E-00E34AE0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AB47B-AEF5-4057-9036-5B713956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0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33C5-0118-4586-997F-1C3B3A62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3136-CFD7-4307-BC3B-C9CB4275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4649-80DC-4DA0-B3EA-3D8ED8DF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3A86-1D28-4211-865A-1C204AB3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0C8-1605-4D8B-93AB-7F3B8B22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2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61BB8-AFDE-4C73-8634-BCA8CF325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A39F1-D239-45DC-B7DF-298520888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022D-AF1A-4963-9918-9A148CAE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1B3A4-83A1-47EA-8BB7-38F484D7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F38C-25B8-4B25-A23D-8B42844F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Color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677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1646-5504-479C-A7CC-AE03BC61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0413-4AC0-4212-83BC-1F2DFD43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CB180-6A96-4FE2-958A-6B788992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721C5-739D-4432-818B-CD23CF55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C3D9-9692-4D9D-B932-A33ECB72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2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D3B8-709C-4264-8F07-6228303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A80F-6416-4D6B-AB3F-A4869FD3B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2A33C-D3B4-4892-A689-7133C0A9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9D57-C582-4950-9472-8ACD4141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F202-1DAB-4318-A877-E2A676C6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0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FF68-12E7-4A35-AC0B-68E5D105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9BCA-3EC3-45F0-B432-7C2BF3A66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3DA92-35CD-43A4-B2CC-E0BAC6992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1EDBA-BDAB-4F5F-886D-BB4A8C7A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46C2A-48A1-45A0-A6D5-D9F64B45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D3869-94A6-40C5-8BBB-55F0AE86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9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053D-3D09-483A-932D-735DC984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1999D-F185-4777-856C-7BC0ED60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562DC-B7CA-468C-8355-493D5061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E2AD7-6AA2-4A7E-ABD3-020462BE6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31EA3-53CB-4902-A136-502F50CE5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3B2BE-62BD-4746-9527-1AF16552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963E-9824-4B14-BCE9-BBA669F4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8456F-BC67-44F9-9E76-FB8C2154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1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DB9D-7B27-4DD0-B5BD-5D0820C3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97C54-EAAE-493C-B9B0-7F3A6200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ADEF-B9E8-46C4-9863-2D4A9257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4456F-8E3D-491A-971B-243B9575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39924-CDB9-4F6F-9570-0B11E060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276B9-FF8F-428E-B3E7-98DAA5AF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A4629-965D-4FAB-B365-1CD284F3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3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2C53-58DA-4AFB-BC3A-BC9072CE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7694-1D36-45AE-9EFD-4F6C05E47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AA840-00EE-4A95-A0E7-0571C6A67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DA8BA-4AD6-43D1-BE4F-030B5A0B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DD0F7-7A14-4D35-8667-F723DD97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249AA-22B0-4405-A445-15C57C75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0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E71B-2F60-4F4A-89CD-9BB8FE6F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00911-C81B-4BD2-B20B-2421026F0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F4AF2-012B-49AA-91BB-7D1FF20F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F9BEB-688B-438D-B628-74E22854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57F42-4083-4498-95D5-F5D531AC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671A7-03C5-479D-8B8C-320EED03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3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63163-BC1D-4C6A-8360-72F36CC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AA5D6-7DA5-459B-A9A1-D3F0CD3DF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223-A65D-49DC-A73E-87FB00131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B3C57-02D7-426E-AAB5-B60EBB28F7A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94955-800E-4AF8-A367-31EF06A18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F73C5-DC00-499C-BC73-63A570A40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1952-0A9A-462C-A685-5F3BACCF7C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5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58B2B96-9EEE-44C7-91FB-53509CBA230C}"/>
              </a:ext>
            </a:extLst>
          </p:cNvPr>
          <p:cNvSpPr/>
          <p:nvPr/>
        </p:nvSpPr>
        <p:spPr>
          <a:xfrm rot="20848400">
            <a:off x="7383159" y="-128799"/>
            <a:ext cx="4915432" cy="1772644"/>
          </a:xfrm>
          <a:custGeom>
            <a:avLst/>
            <a:gdLst>
              <a:gd name="connsiteX0" fmla="*/ 287049 w 4916712"/>
              <a:gd name="connsiteY0" fmla="*/ 1409785 h 1773106"/>
              <a:gd name="connsiteX1" fmla="*/ 0 w 4916712"/>
              <a:gd name="connsiteY1" fmla="*/ 1676162 h 1773106"/>
              <a:gd name="connsiteX2" fmla="*/ 281640 w 4916712"/>
              <a:gd name="connsiteY2" fmla="*/ 1413166 h 1773106"/>
              <a:gd name="connsiteX3" fmla="*/ 4916712 w 4916712"/>
              <a:gd name="connsiteY3" fmla="*/ 657477 h 1773106"/>
              <a:gd name="connsiteX4" fmla="*/ 4768628 w 4916712"/>
              <a:gd name="connsiteY4" fmla="*/ 1323974 h 1773106"/>
              <a:gd name="connsiteX5" fmla="*/ 4711734 w 4916712"/>
              <a:gd name="connsiteY5" fmla="*/ 1414047 h 1773106"/>
              <a:gd name="connsiteX6" fmla="*/ 4192609 w 4916712"/>
              <a:gd name="connsiteY6" fmla="*/ 1766352 h 1773106"/>
              <a:gd name="connsiteX7" fmla="*/ 2225054 w 4916712"/>
              <a:gd name="connsiteY7" fmla="*/ 1298491 h 1773106"/>
              <a:gd name="connsiteX8" fmla="*/ 713074 w 4916712"/>
              <a:gd name="connsiteY8" fmla="*/ 1242122 h 1773106"/>
              <a:gd name="connsiteX9" fmla="*/ 369603 w 4916712"/>
              <a:gd name="connsiteY9" fmla="*/ 1358192 h 1773106"/>
              <a:gd name="connsiteX10" fmla="*/ 287049 w 4916712"/>
              <a:gd name="connsiteY10" fmla="*/ 1409785 h 1773106"/>
              <a:gd name="connsiteX11" fmla="*/ 303717 w 4916712"/>
              <a:gd name="connsiteY11" fmla="*/ 1394318 h 1773106"/>
              <a:gd name="connsiteX12" fmla="*/ 1459160 w 4916712"/>
              <a:gd name="connsiteY12" fmla="*/ 92198 h 1773106"/>
              <a:gd name="connsiteX13" fmla="*/ 1794503 w 4916712"/>
              <a:gd name="connsiteY13" fmla="*/ 21308 h 1773106"/>
              <a:gd name="connsiteX14" fmla="*/ 1957545 w 4916712"/>
              <a:gd name="connsiteY14" fmla="*/ 0 h 177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16712" h="1773106">
                <a:moveTo>
                  <a:pt x="287049" y="1409785"/>
                </a:moveTo>
                <a:lnTo>
                  <a:pt x="0" y="1676162"/>
                </a:lnTo>
                <a:cubicBezTo>
                  <a:pt x="85558" y="1583388"/>
                  <a:pt x="171116" y="1490614"/>
                  <a:pt x="281640" y="1413166"/>
                </a:cubicBezTo>
                <a:close/>
                <a:moveTo>
                  <a:pt x="4916712" y="657477"/>
                </a:moveTo>
                <a:lnTo>
                  <a:pt x="4768628" y="1323974"/>
                </a:lnTo>
                <a:lnTo>
                  <a:pt x="4711734" y="1414047"/>
                </a:lnTo>
                <a:cubicBezTo>
                  <a:pt x="4588486" y="1587146"/>
                  <a:pt x="4420947" y="1733000"/>
                  <a:pt x="4192609" y="1766352"/>
                </a:cubicBezTo>
                <a:cubicBezTo>
                  <a:pt x="3735935" y="1833055"/>
                  <a:pt x="2804977" y="1385862"/>
                  <a:pt x="2225054" y="1298491"/>
                </a:cubicBezTo>
                <a:cubicBezTo>
                  <a:pt x="1645132" y="1211119"/>
                  <a:pt x="1083916" y="1179177"/>
                  <a:pt x="713074" y="1242122"/>
                </a:cubicBezTo>
                <a:cubicBezTo>
                  <a:pt x="574008" y="1265726"/>
                  <a:pt x="463029" y="1306571"/>
                  <a:pt x="369603" y="1358192"/>
                </a:cubicBezTo>
                <a:lnTo>
                  <a:pt x="287049" y="1409785"/>
                </a:lnTo>
                <a:lnTo>
                  <a:pt x="303717" y="1394318"/>
                </a:lnTo>
                <a:cubicBezTo>
                  <a:pt x="506194" y="854586"/>
                  <a:pt x="708672" y="314855"/>
                  <a:pt x="1459160" y="92198"/>
                </a:cubicBezTo>
                <a:cubicBezTo>
                  <a:pt x="1552971" y="64366"/>
                  <a:pt x="1666504" y="40864"/>
                  <a:pt x="1794503" y="21308"/>
                </a:cubicBezTo>
                <a:lnTo>
                  <a:pt x="195754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83A832B-DCD3-438B-8448-69C91336D488}"/>
              </a:ext>
            </a:extLst>
          </p:cNvPr>
          <p:cNvSpPr/>
          <p:nvPr/>
        </p:nvSpPr>
        <p:spPr>
          <a:xfrm>
            <a:off x="1587" y="894"/>
            <a:ext cx="9353210" cy="3214313"/>
          </a:xfrm>
          <a:custGeom>
            <a:avLst/>
            <a:gdLst>
              <a:gd name="connsiteX0" fmla="*/ 0 w 9355646"/>
              <a:gd name="connsiteY0" fmla="*/ 0 h 3215150"/>
              <a:gd name="connsiteX1" fmla="*/ 9355646 w 9355646"/>
              <a:gd name="connsiteY1" fmla="*/ 0 h 3215150"/>
              <a:gd name="connsiteX2" fmla="*/ 9352446 w 9355646"/>
              <a:gd name="connsiteY2" fmla="*/ 7079 h 3215150"/>
              <a:gd name="connsiteX3" fmla="*/ 4247536 w 9355646"/>
              <a:gd name="connsiteY3" fmla="*/ 3215150 h 3215150"/>
              <a:gd name="connsiteX4" fmla="*/ 9992 w 9355646"/>
              <a:gd name="connsiteY4" fmla="*/ 1309137 h 3215150"/>
              <a:gd name="connsiteX5" fmla="*/ 0 w 9355646"/>
              <a:gd name="connsiteY5" fmla="*/ 1297066 h 32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55646" h="3215150">
                <a:moveTo>
                  <a:pt x="0" y="0"/>
                </a:moveTo>
                <a:lnTo>
                  <a:pt x="9355646" y="0"/>
                </a:lnTo>
                <a:lnTo>
                  <a:pt x="9352446" y="7079"/>
                </a:lnTo>
                <a:cubicBezTo>
                  <a:pt x="8437807" y="1905264"/>
                  <a:pt x="6495642" y="3215150"/>
                  <a:pt x="4247536" y="3215150"/>
                </a:cubicBezTo>
                <a:cubicBezTo>
                  <a:pt x="2561457" y="3215150"/>
                  <a:pt x="1047469" y="2478339"/>
                  <a:pt x="9992" y="1309137"/>
                </a:cubicBezTo>
                <a:lnTo>
                  <a:pt x="0" y="1297066"/>
                </a:lnTo>
                <a:close/>
              </a:path>
            </a:pathLst>
          </a:custGeom>
          <a:gradFill>
            <a:gsLst>
              <a:gs pos="95000">
                <a:srgbClr val="24BED8"/>
              </a:gs>
              <a:gs pos="20000">
                <a:srgbClr val="2F3F69"/>
              </a:gs>
            </a:gsLst>
            <a:lin ang="17400000" scaled="0"/>
          </a:gradFill>
          <a:ln>
            <a:noFill/>
          </a:ln>
          <a:effectLst>
            <a:outerShdw blurRad="127000" dist="38100" dir="16200000" sx="99000" sy="99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110784B-9E16-40F7-8A41-0E66054A30BA}"/>
              </a:ext>
            </a:extLst>
          </p:cNvPr>
          <p:cNvSpPr/>
          <p:nvPr/>
        </p:nvSpPr>
        <p:spPr>
          <a:xfrm>
            <a:off x="1590" y="3215207"/>
            <a:ext cx="2625249" cy="3641852"/>
          </a:xfrm>
          <a:custGeom>
            <a:avLst/>
            <a:gdLst>
              <a:gd name="connsiteX0" fmla="*/ 0 w 2625933"/>
              <a:gd name="connsiteY0" fmla="*/ 0 h 3642801"/>
              <a:gd name="connsiteX1" fmla="*/ 2625933 w 2625933"/>
              <a:gd name="connsiteY1" fmla="*/ 2625933 h 3642801"/>
              <a:gd name="connsiteX2" fmla="*/ 2507876 w 2625933"/>
              <a:gd name="connsiteY2" fmla="*/ 3406806 h 3642801"/>
              <a:gd name="connsiteX3" fmla="*/ 2421501 w 2625933"/>
              <a:gd name="connsiteY3" fmla="*/ 3642801 h 3642801"/>
              <a:gd name="connsiteX4" fmla="*/ 0 w 2625933"/>
              <a:gd name="connsiteY4" fmla="*/ 3642801 h 364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933" h="3642801">
                <a:moveTo>
                  <a:pt x="0" y="0"/>
                </a:moveTo>
                <a:cubicBezTo>
                  <a:pt x="1450263" y="0"/>
                  <a:pt x="2625933" y="1175670"/>
                  <a:pt x="2625933" y="2625933"/>
                </a:cubicBezTo>
                <a:cubicBezTo>
                  <a:pt x="2625933" y="2897858"/>
                  <a:pt x="2584601" y="3160128"/>
                  <a:pt x="2507876" y="3406806"/>
                </a:cubicBezTo>
                <a:lnTo>
                  <a:pt x="2421501" y="3642801"/>
                </a:lnTo>
                <a:lnTo>
                  <a:pt x="0" y="3642801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6283D23-35FA-411D-A701-448059F2CE07}"/>
              </a:ext>
            </a:extLst>
          </p:cNvPr>
          <p:cNvSpPr/>
          <p:nvPr/>
        </p:nvSpPr>
        <p:spPr>
          <a:xfrm>
            <a:off x="1587" y="1345"/>
            <a:ext cx="8792918" cy="3214313"/>
          </a:xfrm>
          <a:custGeom>
            <a:avLst/>
            <a:gdLst>
              <a:gd name="connsiteX0" fmla="*/ 0 w 8795208"/>
              <a:gd name="connsiteY0" fmla="*/ 0 h 3215150"/>
              <a:gd name="connsiteX1" fmla="*/ 8795208 w 8795208"/>
              <a:gd name="connsiteY1" fmla="*/ 0 h 3215150"/>
              <a:gd name="connsiteX2" fmla="*/ 8792008 w 8795208"/>
              <a:gd name="connsiteY2" fmla="*/ 7079 h 3215150"/>
              <a:gd name="connsiteX3" fmla="*/ 3687098 w 8795208"/>
              <a:gd name="connsiteY3" fmla="*/ 3215150 h 3215150"/>
              <a:gd name="connsiteX4" fmla="*/ 81385 w 8795208"/>
              <a:gd name="connsiteY4" fmla="*/ 1919203 h 3215150"/>
              <a:gd name="connsiteX5" fmla="*/ 0 w 8795208"/>
              <a:gd name="connsiteY5" fmla="*/ 1848333 h 32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95208" h="3215150">
                <a:moveTo>
                  <a:pt x="0" y="0"/>
                </a:moveTo>
                <a:lnTo>
                  <a:pt x="8795208" y="0"/>
                </a:lnTo>
                <a:lnTo>
                  <a:pt x="8792008" y="7079"/>
                </a:lnTo>
                <a:cubicBezTo>
                  <a:pt x="7877369" y="1905264"/>
                  <a:pt x="5935204" y="3215150"/>
                  <a:pt x="3687098" y="3215150"/>
                </a:cubicBezTo>
                <a:cubicBezTo>
                  <a:pt x="2317159" y="3215150"/>
                  <a:pt x="1060827" y="2728740"/>
                  <a:pt x="81385" y="1919203"/>
                </a:cubicBezTo>
                <a:lnTo>
                  <a:pt x="0" y="1848333"/>
                </a:lnTo>
                <a:close/>
              </a:path>
            </a:pathLst>
          </a:custGeom>
          <a:gradFill flip="none" rotWithShape="1">
            <a:gsLst>
              <a:gs pos="95000">
                <a:srgbClr val="24BED8">
                  <a:alpha val="30000"/>
                </a:srgbClr>
              </a:gs>
              <a:gs pos="0">
                <a:srgbClr val="2F3F69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127000" dist="38100" dir="16200000" sx="99000" sy="99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B0E375-DFCA-4BA3-A208-C4137829C503}"/>
              </a:ext>
            </a:extLst>
          </p:cNvPr>
          <p:cNvCxnSpPr/>
          <p:nvPr/>
        </p:nvCxnSpPr>
        <p:spPr>
          <a:xfrm>
            <a:off x="1113166" y="1134172"/>
            <a:ext cx="520564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ECA47F-58CB-4300-BEAD-95FF277E3590}"/>
              </a:ext>
            </a:extLst>
          </p:cNvPr>
          <p:cNvSpPr txBox="1"/>
          <p:nvPr/>
        </p:nvSpPr>
        <p:spPr>
          <a:xfrm>
            <a:off x="1221107" y="5291827"/>
            <a:ext cx="1329063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3199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321BC2-C660-4CC8-B3AF-BB8DB4C3837F}"/>
              </a:ext>
            </a:extLst>
          </p:cNvPr>
          <p:cNvSpPr/>
          <p:nvPr/>
        </p:nvSpPr>
        <p:spPr>
          <a:xfrm>
            <a:off x="2550170" y="5291825"/>
            <a:ext cx="3984853" cy="523084"/>
          </a:xfrm>
          <a:prstGeom prst="rect">
            <a:avLst/>
          </a:prstGeom>
          <a:pattFill prst="pct50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IN" sz="27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1</a:t>
            </a:r>
            <a:r>
              <a:rPr lang="en-IN" sz="2799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IN" sz="27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July 2021       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F793DD-BF61-4BCE-87AA-71FB01A6F1DE}"/>
              </a:ext>
            </a:extLst>
          </p:cNvPr>
          <p:cNvSpPr/>
          <p:nvPr/>
        </p:nvSpPr>
        <p:spPr bwMode="auto">
          <a:xfrm>
            <a:off x="1195089" y="5291825"/>
            <a:ext cx="5313917" cy="523084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45708" bIns="9141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endParaRPr lang="en-US" sz="1799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979DB-EE06-4394-A50B-65F6DBE86B1C}"/>
              </a:ext>
            </a:extLst>
          </p:cNvPr>
          <p:cNvSpPr txBox="1"/>
          <p:nvPr/>
        </p:nvSpPr>
        <p:spPr>
          <a:xfrm>
            <a:off x="998896" y="366954"/>
            <a:ext cx="6129356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b="1" dirty="0">
                <a:solidFill>
                  <a:schemeClr val="bg1"/>
                </a:solidFill>
              </a:rPr>
              <a:t>Microservice</a:t>
            </a:r>
            <a:endParaRPr lang="en-US" sz="3999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75E31-A318-4AAA-832A-84475EEF66B9}"/>
              </a:ext>
            </a:extLst>
          </p:cNvPr>
          <p:cNvSpPr txBox="1"/>
          <p:nvPr/>
        </p:nvSpPr>
        <p:spPr>
          <a:xfrm>
            <a:off x="998896" y="1234281"/>
            <a:ext cx="604310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53677-07FE-4348-9BBF-A385071E2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4457" l="6635" r="89573">
                        <a14:foregroundMark x1="23223" y1="86918" x2="29384" y2="83370"/>
                        <a14:foregroundMark x1="53555" y1="86696" x2="58768" y2="84035"/>
                        <a14:foregroundMark x1="83175" y1="86253" x2="87204" y2="83814"/>
                        <a14:backgroundMark x1="13744" y1="51441" x2="19668" y2="43681"/>
                        <a14:backgroundMark x1="33175" y1="62084" x2="36256" y2="50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505" y="2288658"/>
            <a:ext cx="3916699" cy="418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78BFE-7CC6-48D2-9FE7-A519896DCEB0}"/>
              </a:ext>
            </a:extLst>
          </p:cNvPr>
          <p:cNvSpPr txBox="1"/>
          <p:nvPr/>
        </p:nvSpPr>
        <p:spPr>
          <a:xfrm>
            <a:off x="179696" y="206992"/>
            <a:ext cx="1183260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9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  <a:p>
            <a:pPr algn="ctr"/>
            <a:r>
              <a:rPr lang="en-IN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Deploying API as a Container</a:t>
            </a:r>
            <a:endParaRPr lang="en-US" sz="48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Visual Studio Preview">
            <a:extLst>
              <a:ext uri="{FF2B5EF4-FFF2-40B4-BE49-F238E27FC236}">
                <a16:creationId xmlns:a16="http://schemas.microsoft.com/office/drawing/2014/main" id="{84C674D5-BB23-4108-A73B-9E68B0AE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66" y="320672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5A1B9-AEF7-4A87-8351-DF3449942899}"/>
              </a:ext>
            </a:extLst>
          </p:cNvPr>
          <p:cNvSpPr txBox="1"/>
          <p:nvPr/>
        </p:nvSpPr>
        <p:spPr>
          <a:xfrm>
            <a:off x="1203066" y="5497132"/>
            <a:ext cx="189474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Develop API in</a:t>
            </a:r>
          </a:p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Visual Studio</a:t>
            </a:r>
            <a:endParaRPr lang="en-US" sz="24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7ADCC-1862-4F1C-A16C-0A8A1D2A3192}"/>
              </a:ext>
            </a:extLst>
          </p:cNvPr>
          <p:cNvSpPr txBox="1"/>
          <p:nvPr/>
        </p:nvSpPr>
        <p:spPr>
          <a:xfrm>
            <a:off x="5135433" y="3904188"/>
            <a:ext cx="158376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Deploy it to </a:t>
            </a:r>
          </a:p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Azure CR</a:t>
            </a:r>
            <a:endParaRPr lang="en-US" sz="24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9B88D-B52E-424D-9E90-F61546784363}"/>
              </a:ext>
            </a:extLst>
          </p:cNvPr>
          <p:cNvSpPr txBox="1"/>
          <p:nvPr/>
        </p:nvSpPr>
        <p:spPr>
          <a:xfrm>
            <a:off x="8305696" y="5497132"/>
            <a:ext cx="243637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Azure App service </a:t>
            </a:r>
          </a:p>
          <a:p>
            <a:pPr algn="ctr"/>
            <a:r>
              <a:rPr lang="en-IN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based on IMAGE</a:t>
            </a:r>
            <a:endParaRPr lang="en-US" sz="24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94F8A-9149-4B74-A00A-BDEEC13A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442" y="3206721"/>
            <a:ext cx="1892741" cy="18927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C2CFF7-1148-44A9-A073-338808BCAC2B}"/>
              </a:ext>
            </a:extLst>
          </p:cNvPr>
          <p:cNvSpPr/>
          <p:nvPr/>
        </p:nvSpPr>
        <p:spPr bwMode="auto">
          <a:xfrm>
            <a:off x="451964" y="2866030"/>
            <a:ext cx="614149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800" spc="-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2800" spc="-50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E1D36A-C416-4C1C-87A7-1E377D8A3F48}"/>
              </a:ext>
            </a:extLst>
          </p:cNvPr>
          <p:cNvSpPr/>
          <p:nvPr/>
        </p:nvSpPr>
        <p:spPr bwMode="auto">
          <a:xfrm>
            <a:off x="3830670" y="2866030"/>
            <a:ext cx="614149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800" spc="-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2800" spc="-50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CCB774-D36D-4B5C-920B-EF23B11A293A}"/>
              </a:ext>
            </a:extLst>
          </p:cNvPr>
          <p:cNvSpPr/>
          <p:nvPr/>
        </p:nvSpPr>
        <p:spPr bwMode="auto">
          <a:xfrm>
            <a:off x="7998621" y="2866030"/>
            <a:ext cx="614149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800" spc="-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2800" spc="-50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827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Logical diagram of microservices architecture style">
            <a:extLst>
              <a:ext uri="{FF2B5EF4-FFF2-40B4-BE49-F238E27FC236}">
                <a16:creationId xmlns:a16="http://schemas.microsoft.com/office/drawing/2014/main" id="{4A252EAA-16A3-47DD-B78E-4C6F1F8CFB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AD536-7E8E-4075-8FA1-27BD62FC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61" y="901834"/>
            <a:ext cx="9868479" cy="5359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32583C-9F46-4AA2-ACC6-E48B513BE68A}"/>
              </a:ext>
            </a:extLst>
          </p:cNvPr>
          <p:cNvSpPr/>
          <p:nvPr/>
        </p:nvSpPr>
        <p:spPr>
          <a:xfrm>
            <a:off x="2926522" y="252209"/>
            <a:ext cx="57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Segoe UI" panose="020B0502040204020203" pitchFamily="34" charset="0"/>
              </a:rPr>
              <a:t>Microservices Detailed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0114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918BD-331A-4164-8A53-35471C9D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132"/>
            <a:ext cx="12188825" cy="6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56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8C65C-D4BD-45D8-8F87-5F863CAE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" t="11314" r="7514" b="8824"/>
          <a:stretch/>
        </p:blipFill>
        <p:spPr>
          <a:xfrm>
            <a:off x="342782" y="344376"/>
            <a:ext cx="11528376" cy="59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91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20AE19-E69B-49CE-BA81-D509CFA04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t="9608" r="378" b="10980"/>
          <a:stretch/>
        </p:blipFill>
        <p:spPr>
          <a:xfrm>
            <a:off x="1588" y="0"/>
            <a:ext cx="12176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079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2F5DF6C-B9CA-4DC9-9E60-A0974715DE3C}"/>
              </a:ext>
            </a:extLst>
          </p:cNvPr>
          <p:cNvSpPr txBox="1">
            <a:spLocks/>
          </p:cNvSpPr>
          <p:nvPr/>
        </p:nvSpPr>
        <p:spPr>
          <a:xfrm>
            <a:off x="611030" y="1448317"/>
            <a:ext cx="10969943" cy="4416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/>
              <a:t>Solution for running small pieces of code, or "functions," in the cloud</a:t>
            </a:r>
          </a:p>
          <a:p>
            <a:r>
              <a:rPr lang="en-US" sz="2399"/>
              <a:t>Supports a wide variety of programming languages, for instance like C#, JavaScript, Java, PHP, Python etc</a:t>
            </a:r>
          </a:p>
          <a:p>
            <a:r>
              <a:rPr lang="en-US" sz="2399"/>
              <a:t>Even supports scripting languages like PowerShell and Shell</a:t>
            </a:r>
          </a:p>
          <a:p>
            <a:r>
              <a:rPr lang="en-US" sz="2399"/>
              <a:t>Works on Serverless(consumption) model as well as app service plan and premium plan</a:t>
            </a:r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176216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Integrations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885A30-86C0-4925-B8C4-9C850F97AFE6}"/>
              </a:ext>
            </a:extLst>
          </p:cNvPr>
          <p:cNvSpPr txBox="1">
            <a:spLocks/>
          </p:cNvSpPr>
          <p:nvPr/>
        </p:nvSpPr>
        <p:spPr>
          <a:xfrm>
            <a:off x="611030" y="1448317"/>
            <a:ext cx="10969943" cy="4416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 dirty="0"/>
              <a:t>The following service integrations are supported by Azure Functions: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Cosmos DB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Event Hubs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Event Grid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Notification Hubs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Service Bus (queues and topics)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Azure Storage (blob, queues, and tables)</a:t>
            </a:r>
          </a:p>
          <a:p>
            <a:pPr marL="351266" indent="-457063">
              <a:buFont typeface="Wingdings" panose="05000000000000000000" pitchFamily="2" charset="2"/>
              <a:buChar char="ü"/>
            </a:pPr>
            <a:r>
              <a:rPr lang="en-US" sz="2399" dirty="0"/>
              <a:t>On-premises (using Service Bus)</a:t>
            </a:r>
          </a:p>
          <a:p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297805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Functions hosting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1F9598-106F-48DB-9F5A-EE94E65A1EF4}"/>
              </a:ext>
            </a:extLst>
          </p:cNvPr>
          <p:cNvSpPr txBox="1">
            <a:spLocks/>
          </p:cNvSpPr>
          <p:nvPr/>
        </p:nvSpPr>
        <p:spPr>
          <a:xfrm>
            <a:off x="611030" y="2292647"/>
            <a:ext cx="5484971" cy="3574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/>
              <a:t>Azure Functions service by using Resource consumption, Premium, or App Service Plans</a:t>
            </a:r>
          </a:p>
          <a:p>
            <a:r>
              <a:rPr lang="en-US" sz="2399"/>
              <a:t>Internet of Things (IoT) devices</a:t>
            </a:r>
          </a:p>
          <a:p>
            <a:r>
              <a:rPr lang="en-US" sz="2399"/>
              <a:t>On-premises by using App Service on Azure Stack</a:t>
            </a:r>
          </a:p>
          <a:p>
            <a:endParaRPr lang="en-US" sz="2399"/>
          </a:p>
          <a:p>
            <a:endParaRPr lang="en-IN" sz="2399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E83990D-77AD-4EC6-B11E-D94FC62F6705}"/>
              </a:ext>
            </a:extLst>
          </p:cNvPr>
          <p:cNvSpPr txBox="1">
            <a:spLocks/>
          </p:cNvSpPr>
          <p:nvPr/>
        </p:nvSpPr>
        <p:spPr>
          <a:xfrm>
            <a:off x="6096001" y="2292647"/>
            <a:ext cx="5484971" cy="3574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/>
              <a:t>Azure services that support containerization ( AKS, ACI, SF )</a:t>
            </a:r>
          </a:p>
          <a:p>
            <a:r>
              <a:rPr lang="en-US" sz="2399"/>
              <a:t>Non-Azure container hosts (Kubernetes, Virtual Machines, other cloud providers)</a:t>
            </a:r>
          </a:p>
          <a:p>
            <a:endParaRPr lang="en-IN" sz="2399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77E0817-F6FD-4023-A85F-78F88DAF301F}"/>
              </a:ext>
            </a:extLst>
          </p:cNvPr>
          <p:cNvSpPr txBox="1">
            <a:spLocks/>
          </p:cNvSpPr>
          <p:nvPr/>
        </p:nvSpPr>
        <p:spPr>
          <a:xfrm>
            <a:off x="611029" y="1448316"/>
            <a:ext cx="10901049" cy="83798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99" dirty="0"/>
              <a:t>Azure Functions are designed to be portable and to be hosted in a variety of places, including:</a:t>
            </a:r>
          </a:p>
          <a:p>
            <a:pPr algn="l"/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273571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Triggers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 descr="The diagram depicts an Azure function with exactly one trigger initiating its execution.">
            <a:extLst>
              <a:ext uri="{FF2B5EF4-FFF2-40B4-BE49-F238E27FC236}">
                <a16:creationId xmlns:a16="http://schemas.microsoft.com/office/drawing/2014/main" id="{118A31C6-76DD-4CCE-923F-1F3B6D528645}"/>
              </a:ext>
            </a:extLst>
          </p:cNvPr>
          <p:cNvGrpSpPr/>
          <p:nvPr/>
        </p:nvGrpSpPr>
        <p:grpSpPr>
          <a:xfrm>
            <a:off x="1982273" y="2277720"/>
            <a:ext cx="7929465" cy="2302563"/>
            <a:chOff x="2288989" y="2525369"/>
            <a:chExt cx="7931531" cy="2303163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BF4ED553-7D58-4AC2-BCF2-3C592E45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7600" y="2934000"/>
              <a:ext cx="1458432" cy="145843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784317-4A7F-4206-AD16-0A239E9BCF5F}"/>
                </a:ext>
              </a:extLst>
            </p:cNvPr>
            <p:cNvCxnSpPr/>
            <p:nvPr/>
          </p:nvCxnSpPr>
          <p:spPr>
            <a:xfrm>
              <a:off x="3356218" y="3613437"/>
              <a:ext cx="914727" cy="0"/>
            </a:xfrm>
            <a:prstGeom prst="straightConnector1">
              <a:avLst/>
            </a:prstGeom>
            <a:ln w="76200">
              <a:solidFill>
                <a:srgbClr val="D73B02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CAB1FF-0846-41A6-A499-67F346C4885B}"/>
                </a:ext>
              </a:extLst>
            </p:cNvPr>
            <p:cNvSpPr/>
            <p:nvPr/>
          </p:nvSpPr>
          <p:spPr bwMode="auto">
            <a:xfrm>
              <a:off x="4432234" y="3397437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C709D6-031A-4C08-87BD-8D3A47B072C1}"/>
                </a:ext>
              </a:extLst>
            </p:cNvPr>
            <p:cNvCxnSpPr/>
            <p:nvPr/>
          </p:nvCxnSpPr>
          <p:spPr>
            <a:xfrm>
              <a:off x="4953524" y="3613437"/>
              <a:ext cx="509612" cy="0"/>
            </a:xfrm>
            <a:prstGeom prst="line">
              <a:avLst/>
            </a:prstGeom>
            <a:ln w="76200">
              <a:solidFill>
                <a:srgbClr val="D73B0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417E04-E66D-4166-88FE-1C105242095B}"/>
                </a:ext>
              </a:extLst>
            </p:cNvPr>
            <p:cNvSpPr txBox="1"/>
            <p:nvPr/>
          </p:nvSpPr>
          <p:spPr>
            <a:xfrm>
              <a:off x="2288989" y="4305806"/>
              <a:ext cx="886756" cy="3385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19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Service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A837A-3909-42BE-A71B-322917D0AFBD}"/>
                </a:ext>
              </a:extLst>
            </p:cNvPr>
            <p:cNvSpPr txBox="1"/>
            <p:nvPr/>
          </p:nvSpPr>
          <p:spPr>
            <a:xfrm>
              <a:off x="5543818" y="4270127"/>
              <a:ext cx="1630679" cy="3385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2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defRPr>
              </a:lvl1pPr>
            </a:lstStyle>
            <a:p>
              <a:r>
                <a:rPr lang="en-US" sz="2199" dirty="0"/>
                <a:t>Function app</a:t>
              </a:r>
              <a:endParaRPr lang="en-IN" sz="2199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D0DD2B3-1410-43DD-89B1-4CEF465C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46874">
              <a:off x="7917357" y="2525369"/>
              <a:ext cx="2303163" cy="23031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03D58-DD38-44EF-8D41-9306CE6520FC}"/>
                </a:ext>
              </a:extLst>
            </p:cNvPr>
            <p:cNvSpPr txBox="1"/>
            <p:nvPr/>
          </p:nvSpPr>
          <p:spPr>
            <a:xfrm>
              <a:off x="8668995" y="3721715"/>
              <a:ext cx="79988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defRPr>
              </a:lvl1pPr>
            </a:lstStyle>
            <a:p>
              <a:r>
                <a:rPr lang="en-IN" sz="1400" dirty="0"/>
                <a:t>Execution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453DE3B-FBE4-41CF-B7C7-729C9AE2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88989" y="3099785"/>
              <a:ext cx="1067229" cy="106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94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Triggers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A61809-4088-48CC-A21F-A4578EA0E89F}"/>
              </a:ext>
            </a:extLst>
          </p:cNvPr>
          <p:cNvSpPr txBox="1">
            <a:spLocks/>
          </p:cNvSpPr>
          <p:nvPr/>
        </p:nvSpPr>
        <p:spPr>
          <a:xfrm>
            <a:off x="611030" y="1448317"/>
            <a:ext cx="10969943" cy="4416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399" indent="-171399"/>
            <a:r>
              <a:rPr lang="en-US" sz="2399" b="1" dirty="0" err="1"/>
              <a:t>HTTPTrigger</a:t>
            </a:r>
            <a:r>
              <a:rPr lang="en-US" sz="2399" dirty="0"/>
              <a:t> - Trigger the execution of your code by using an HTTP request.</a:t>
            </a:r>
          </a:p>
          <a:p>
            <a:pPr marL="171399" indent="-171399"/>
            <a:r>
              <a:rPr lang="en-US" sz="2399" b="1" dirty="0" err="1"/>
              <a:t>TimerTrigger</a:t>
            </a:r>
            <a:r>
              <a:rPr lang="en-US" sz="2399" dirty="0"/>
              <a:t> - Execute cleanup or other batch tasks on a predefined schedule.</a:t>
            </a:r>
          </a:p>
          <a:p>
            <a:pPr marL="171399" indent="-171399"/>
            <a:r>
              <a:rPr lang="en-US" sz="2399" b="1" dirty="0"/>
              <a:t>GitHub webhook</a:t>
            </a:r>
            <a:r>
              <a:rPr lang="en-US" sz="2399" dirty="0"/>
              <a:t> - Respond to events that occur in your GitHub repositories. Generic webhook - process webhook HTTP requests from any service that supports webhooks.</a:t>
            </a:r>
          </a:p>
          <a:p>
            <a:pPr marL="171399" indent="-171399"/>
            <a:r>
              <a:rPr lang="en-US" sz="2399" b="1" dirty="0" err="1"/>
              <a:t>CosmosDBTrigger</a:t>
            </a:r>
            <a:r>
              <a:rPr lang="en-US" sz="2399" dirty="0"/>
              <a:t> - Process Azure Cosmos DB documents when they are added or updated in collections in a NoSQL database.</a:t>
            </a:r>
          </a:p>
          <a:p>
            <a:pPr marL="171399" indent="-171399"/>
            <a:r>
              <a:rPr lang="en-US" sz="2399" b="1" dirty="0" err="1"/>
              <a:t>BlobTrigger</a:t>
            </a:r>
            <a:r>
              <a:rPr lang="en-US" sz="2399" dirty="0"/>
              <a:t> - Process Azure Storage blobs when they are added to containers. You might use this function for image resizing.</a:t>
            </a:r>
          </a:p>
          <a:p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358242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ue Welcome shape">
            <a:extLst>
              <a:ext uri="{FF2B5EF4-FFF2-40B4-BE49-F238E27FC236}">
                <a16:creationId xmlns:a16="http://schemas.microsoft.com/office/drawing/2014/main" id="{860820DE-FBB6-4AEE-B1D4-CDFC3E6EB72E}"/>
              </a:ext>
            </a:extLst>
          </p:cNvPr>
          <p:cNvSpPr/>
          <p:nvPr/>
        </p:nvSpPr>
        <p:spPr bwMode="auto">
          <a:xfrm>
            <a:off x="171406" y="1683535"/>
            <a:ext cx="11812676" cy="81486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Presentation Title Rectangle">
            <a:extLst>
              <a:ext uri="{FF2B5EF4-FFF2-40B4-BE49-F238E27FC236}">
                <a16:creationId xmlns:a16="http://schemas.microsoft.com/office/drawing/2014/main" id="{B6842879-42A9-4A4E-8819-534D9AA72522}"/>
              </a:ext>
            </a:extLst>
          </p:cNvPr>
          <p:cNvSpPr txBox="1">
            <a:spLocks/>
          </p:cNvSpPr>
          <p:nvPr/>
        </p:nvSpPr>
        <p:spPr>
          <a:xfrm>
            <a:off x="413318" y="1683534"/>
            <a:ext cx="11570764" cy="768272"/>
          </a:xfrm>
          <a:prstGeom prst="rect">
            <a:avLst/>
          </a:prstGeom>
          <a:noFill/>
        </p:spPr>
        <p:txBody>
          <a:bodyPr lIns="182880" rIns="13716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10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b="0" dirty="0"/>
              <a:t>Microservices</a:t>
            </a:r>
          </a:p>
        </p:txBody>
      </p:sp>
      <p:sp>
        <p:nvSpPr>
          <p:cNvPr id="8" name="Blue Welcome shape">
            <a:extLst>
              <a:ext uri="{FF2B5EF4-FFF2-40B4-BE49-F238E27FC236}">
                <a16:creationId xmlns:a16="http://schemas.microsoft.com/office/drawing/2014/main" id="{C7D1D697-8801-4334-A5FF-AD244FA6B778}"/>
              </a:ext>
            </a:extLst>
          </p:cNvPr>
          <p:cNvSpPr/>
          <p:nvPr/>
        </p:nvSpPr>
        <p:spPr bwMode="auto">
          <a:xfrm>
            <a:off x="171406" y="4260481"/>
            <a:ext cx="11812676" cy="81486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Presentation Title Rectangle">
            <a:extLst>
              <a:ext uri="{FF2B5EF4-FFF2-40B4-BE49-F238E27FC236}">
                <a16:creationId xmlns:a16="http://schemas.microsoft.com/office/drawing/2014/main" id="{FD30C945-C8AD-4B62-B719-F8AD9AC5E5FE}"/>
              </a:ext>
            </a:extLst>
          </p:cNvPr>
          <p:cNvSpPr txBox="1">
            <a:spLocks/>
          </p:cNvSpPr>
          <p:nvPr/>
        </p:nvSpPr>
        <p:spPr>
          <a:xfrm>
            <a:off x="413318" y="4260480"/>
            <a:ext cx="11570764" cy="768272"/>
          </a:xfrm>
          <a:prstGeom prst="rect">
            <a:avLst/>
          </a:prstGeom>
          <a:noFill/>
        </p:spPr>
        <p:txBody>
          <a:bodyPr lIns="182880" rIns="13716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10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b="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999742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Triggers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3090B-DBF9-45A7-BA34-CBDF6E653CEA}"/>
              </a:ext>
            </a:extLst>
          </p:cNvPr>
          <p:cNvSpPr txBox="1">
            <a:spLocks/>
          </p:cNvSpPr>
          <p:nvPr/>
        </p:nvSpPr>
        <p:spPr>
          <a:xfrm>
            <a:off x="611030" y="1448317"/>
            <a:ext cx="10969943" cy="4416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399" indent="-171399"/>
            <a:r>
              <a:rPr lang="en-US" sz="2399" b="1"/>
              <a:t>QueueTrigger</a:t>
            </a:r>
            <a:r>
              <a:rPr lang="en-US" sz="2399"/>
              <a:t> - Respond to messages as they arrive in an Azure Storage queue.</a:t>
            </a:r>
          </a:p>
          <a:p>
            <a:pPr marL="171399" indent="-171399"/>
            <a:r>
              <a:rPr lang="en-US" sz="2399" b="1"/>
              <a:t>EventHubTrigger</a:t>
            </a:r>
            <a:r>
              <a:rPr lang="en-US" sz="2399"/>
              <a:t> - Respond to events delivered to an Azure Event Hub. Particularly useful in application instrumentation, user experience, or workflow processing, and Internet of Things (IoT) scenarios.</a:t>
            </a:r>
          </a:p>
          <a:p>
            <a:pPr marL="171399" indent="-171399"/>
            <a:r>
              <a:rPr lang="en-US" sz="2399" b="1"/>
              <a:t>ServiceBusQueueTrigger</a:t>
            </a:r>
            <a:r>
              <a:rPr lang="en-US" sz="2399"/>
              <a:t> - Connect your code to other Azure services or on-premises services by listening to message queues.</a:t>
            </a:r>
          </a:p>
          <a:p>
            <a:pPr marL="171399" indent="-171399"/>
            <a:r>
              <a:rPr lang="en-US" sz="2399" b="1"/>
              <a:t>ServiceBusTopicTrigger</a:t>
            </a:r>
            <a:r>
              <a:rPr lang="en-US" sz="2399"/>
              <a:t> - Connect your code to other Azure services or on-premises services by subscribing to topics.</a:t>
            </a:r>
          </a:p>
          <a:p>
            <a:endParaRPr lang="en-US" sz="2399"/>
          </a:p>
          <a:p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115632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78668-7295-4461-897B-08416E569D9C}"/>
              </a:ext>
            </a:extLst>
          </p:cNvPr>
          <p:cNvSpPr txBox="1"/>
          <p:nvPr/>
        </p:nvSpPr>
        <p:spPr>
          <a:xfrm>
            <a:off x="1588" y="893"/>
            <a:ext cx="1218882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Limitations and Best Practices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DB84-A586-4274-9964-5F583865D0B0}"/>
              </a:ext>
            </a:extLst>
          </p:cNvPr>
          <p:cNvCxnSpPr>
            <a:cxnSpLocks/>
          </p:cNvCxnSpPr>
          <p:nvPr/>
        </p:nvCxnSpPr>
        <p:spPr>
          <a:xfrm>
            <a:off x="5032697" y="772973"/>
            <a:ext cx="212768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870EE-EBE3-4FB6-A9E6-7AB3F406CFC8}"/>
              </a:ext>
            </a:extLst>
          </p:cNvPr>
          <p:cNvSpPr txBox="1">
            <a:spLocks/>
          </p:cNvSpPr>
          <p:nvPr/>
        </p:nvSpPr>
        <p:spPr>
          <a:xfrm>
            <a:off x="611030" y="1448317"/>
            <a:ext cx="10969943" cy="4416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/>
              <a:t>Avoid long running functions</a:t>
            </a:r>
          </a:p>
          <a:p>
            <a:r>
              <a:rPr lang="en-US" sz="2399"/>
              <a:t>Write stateless functions</a:t>
            </a:r>
          </a:p>
          <a:p>
            <a:r>
              <a:rPr lang="en-US" sz="2399"/>
              <a:t>Use queues for cross-function communication and if you require direct communication consider either durable functions or Azure logic apps instead</a:t>
            </a:r>
          </a:p>
          <a:p>
            <a:r>
              <a:rPr lang="en-US" sz="2399"/>
              <a:t>Write defensive function</a:t>
            </a:r>
            <a:endParaRPr lang="en-IN" sz="2399" dirty="0"/>
          </a:p>
        </p:txBody>
      </p:sp>
    </p:spTree>
    <p:extLst>
      <p:ext uri="{BB962C8B-B14F-4D97-AF65-F5344CB8AC3E}">
        <p14:creationId xmlns:p14="http://schemas.microsoft.com/office/powerpoint/2010/main" val="193807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88146-D620-4AAD-B25D-8EED860D8E04}"/>
              </a:ext>
            </a:extLst>
          </p:cNvPr>
          <p:cNvSpPr txBox="1"/>
          <p:nvPr/>
        </p:nvSpPr>
        <p:spPr>
          <a:xfrm>
            <a:off x="1023564" y="874059"/>
            <a:ext cx="8535350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If you have multiple API for your project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Then use </a:t>
            </a:r>
            <a:r>
              <a:rPr lang="en-IN" sz="4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9058752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608FF-0C22-43F8-A73A-CAA76154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6" y="330294"/>
            <a:ext cx="56864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330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0F435-0104-423D-8542-6389A86D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8" y="248770"/>
            <a:ext cx="5705475" cy="571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E8C15E-4015-4F31-8F0B-935147EB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24" y="418745"/>
            <a:ext cx="4738221" cy="47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048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7A481-6336-4B18-93CC-5DD2F663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280988"/>
            <a:ext cx="8534400" cy="5838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9F8B6-31D7-4192-9FD4-82FF1B01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01" y="5209895"/>
            <a:ext cx="8120389" cy="11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333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1511E-4D43-4FCD-B05F-4F2E4CF9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4" y="491097"/>
            <a:ext cx="11056112" cy="52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0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52765-BEF9-43DC-B7DD-B418DBEC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21316"/>
            <a:ext cx="4382044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19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30AE4-3363-45C4-BF46-AF7627E4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0" y="344301"/>
            <a:ext cx="94011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4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e an API">
            <a:extLst>
              <a:ext uri="{FF2B5EF4-FFF2-40B4-BE49-F238E27FC236}">
                <a16:creationId xmlns:a16="http://schemas.microsoft.com/office/drawing/2014/main" id="{D89AEABA-977F-4157-AC42-DAB559C2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3" y="99060"/>
            <a:ext cx="8901008" cy="60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48B2FA-1E3E-44C1-98B8-23A0041D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95" y="3735977"/>
            <a:ext cx="1171475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38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Welcome shape"/>
          <p:cNvSpPr/>
          <p:nvPr/>
        </p:nvSpPr>
        <p:spPr bwMode="auto">
          <a:xfrm>
            <a:off x="171406" y="214954"/>
            <a:ext cx="11812676" cy="81486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Presentation Title Rectangle"/>
          <p:cNvSpPr txBox="1">
            <a:spLocks/>
          </p:cNvSpPr>
          <p:nvPr/>
        </p:nvSpPr>
        <p:spPr>
          <a:xfrm>
            <a:off x="413318" y="214953"/>
            <a:ext cx="11570764" cy="768272"/>
          </a:xfrm>
          <a:prstGeom prst="rect">
            <a:avLst/>
          </a:prstGeom>
          <a:noFill/>
        </p:spPr>
        <p:txBody>
          <a:bodyPr lIns="182880" rIns="13716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100" baseline="0">
                <a:ln w="3175">
                  <a:noFill/>
                </a:ln>
                <a:gradFill flip="none" rotWithShape="1">
                  <a:gsLst>
                    <a:gs pos="458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b="0" dirty="0"/>
              <a:t>What are Microservices?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319" y="1303307"/>
            <a:ext cx="11064239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It is an architectural style that structures an application as a collection of services that are</a:t>
            </a:r>
          </a:p>
          <a:p>
            <a:pPr marL="1257263" lvl="2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Highly maintainable and testable</a:t>
            </a:r>
          </a:p>
          <a:p>
            <a:pPr marL="1257263" lvl="2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Loosely coupled</a:t>
            </a:r>
          </a:p>
          <a:p>
            <a:pPr marL="1257263" lvl="2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Independently deployable</a:t>
            </a:r>
          </a:p>
          <a:p>
            <a:pPr marL="1257263" lvl="2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Organized around business capabilities</a:t>
            </a:r>
          </a:p>
          <a:p>
            <a:endParaRPr lang="en-US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Advantage: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microservice architecture enables the rapid, frequent and reliable delivery of large, complex application as a collection of small autonomous services, modeled around a 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business domain.</a:t>
            </a:r>
            <a:endParaRPr lang="en-IN" sz="413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8143E-2689-4ACA-A601-EFF48DA0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5" y="324970"/>
            <a:ext cx="9791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67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6111FA-7337-4031-9B80-5D999909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3" y="205909"/>
            <a:ext cx="72390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130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1585A-4253-43D1-B6DD-51A4DBC7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8" y="285750"/>
            <a:ext cx="7876765" cy="59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723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FD17E-0FB8-485A-983A-EA1D8AD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314045"/>
            <a:ext cx="4876800" cy="501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B8332-4597-4D87-9DA8-F355644A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1563"/>
            <a:ext cx="45529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159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B2C7-E891-482E-B99D-5F73317B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8" y="259136"/>
            <a:ext cx="7958486" cy="61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889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51A17-AC8F-412E-8A3C-DFBFFB22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9" y="227200"/>
            <a:ext cx="7619634" cy="6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48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87EDB-16ED-4A11-B921-390A73F2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5" y="503144"/>
            <a:ext cx="11391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7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447FF-A14B-45A9-9305-5911B813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3" y="233363"/>
            <a:ext cx="74009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515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EF38C-E1A5-4C5D-9998-610511BA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2" y="209550"/>
            <a:ext cx="79819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90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849F0-C2BB-4A60-B655-B31FEA94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1"/>
            <a:ext cx="6524625" cy="545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2837C8-B3F1-4030-AC57-33DCACBE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62" y="3086100"/>
            <a:ext cx="8162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837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ABB36D4-AB57-4E87-80C8-3D2BBDC1EA49}"/>
              </a:ext>
            </a:extLst>
          </p:cNvPr>
          <p:cNvSpPr/>
          <p:nvPr/>
        </p:nvSpPr>
        <p:spPr bwMode="auto">
          <a:xfrm>
            <a:off x="1108494" y="4842459"/>
            <a:ext cx="2212223" cy="1061036"/>
          </a:xfrm>
          <a:prstGeom prst="flowChartMagneticDisk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0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  <a:endParaRPr lang="en-US" sz="20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D7606E-E6AE-49ED-BFA6-8286082CDE56}"/>
              </a:ext>
            </a:extLst>
          </p:cNvPr>
          <p:cNvSpPr/>
          <p:nvPr/>
        </p:nvSpPr>
        <p:spPr bwMode="auto">
          <a:xfrm>
            <a:off x="1108494" y="1694698"/>
            <a:ext cx="2212223" cy="30194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D26A8-6701-4F9C-B3DB-28B3AD45E26C}"/>
              </a:ext>
            </a:extLst>
          </p:cNvPr>
          <p:cNvSpPr txBox="1"/>
          <p:nvPr/>
        </p:nvSpPr>
        <p:spPr>
          <a:xfrm>
            <a:off x="1333084" y="1911748"/>
            <a:ext cx="176463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Segoe UI Light" pitchFamily="34" charset="0"/>
              </a:rPr>
              <a:t>UI</a:t>
            </a:r>
          </a:p>
          <a:p>
            <a:pPr algn="ctr"/>
            <a:endParaRPr lang="en-IN" sz="2800" dirty="0">
              <a:solidFill>
                <a:srgbClr val="002060"/>
              </a:solidFill>
              <a:latin typeface="Segoe UI Light" pitchFamily="34" charset="0"/>
            </a:endParaRPr>
          </a:p>
          <a:p>
            <a:pPr algn="ctr"/>
            <a:r>
              <a:rPr lang="en-IN" sz="2800" dirty="0">
                <a:solidFill>
                  <a:srgbClr val="002060"/>
                </a:solidFill>
                <a:latin typeface="Segoe UI Light" pitchFamily="34" charset="0"/>
              </a:rPr>
              <a:t>Business</a:t>
            </a:r>
          </a:p>
          <a:p>
            <a:pPr algn="ctr"/>
            <a:r>
              <a:rPr lang="en-IN" sz="2800" dirty="0">
                <a:solidFill>
                  <a:srgbClr val="002060"/>
                </a:solidFill>
                <a:latin typeface="Segoe UI Light" pitchFamily="34" charset="0"/>
              </a:rPr>
              <a:t>Logic</a:t>
            </a:r>
          </a:p>
          <a:p>
            <a:pPr algn="ctr"/>
            <a:endParaRPr lang="en-IN" sz="2800" dirty="0">
              <a:solidFill>
                <a:srgbClr val="002060"/>
              </a:solidFill>
              <a:latin typeface="Segoe UI Light" pitchFamily="34" charset="0"/>
            </a:endParaRPr>
          </a:p>
          <a:p>
            <a:pPr algn="ctr"/>
            <a:r>
              <a:rPr lang="en-IN" sz="2800" dirty="0">
                <a:solidFill>
                  <a:srgbClr val="002060"/>
                </a:solidFill>
                <a:latin typeface="Segoe UI Light" pitchFamily="34" charset="0"/>
              </a:rPr>
              <a:t>DAL</a:t>
            </a:r>
            <a:endParaRPr lang="en-US" sz="2800" dirty="0" err="1">
              <a:solidFill>
                <a:srgbClr val="002060"/>
              </a:solidFill>
              <a:latin typeface="Segoe UI Light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F2852E-C3B3-4F52-82F7-F9B54545C412}"/>
              </a:ext>
            </a:extLst>
          </p:cNvPr>
          <p:cNvCxnSpPr/>
          <p:nvPr/>
        </p:nvCxnSpPr>
        <p:spPr>
          <a:xfrm>
            <a:off x="1236832" y="2582779"/>
            <a:ext cx="198763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7B51BC-38AE-4A61-9FA3-258E1EBEE6D9}"/>
              </a:ext>
            </a:extLst>
          </p:cNvPr>
          <p:cNvCxnSpPr/>
          <p:nvPr/>
        </p:nvCxnSpPr>
        <p:spPr>
          <a:xfrm>
            <a:off x="1236832" y="3858126"/>
            <a:ext cx="198763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0FA0A89-A0BC-4856-9CCD-EA7062558775}"/>
              </a:ext>
            </a:extLst>
          </p:cNvPr>
          <p:cNvSpPr/>
          <p:nvPr/>
        </p:nvSpPr>
        <p:spPr bwMode="auto">
          <a:xfrm>
            <a:off x="715462" y="1443790"/>
            <a:ext cx="2975810" cy="468429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9701E-8156-4C06-A030-3BCBFB35F0EA}"/>
              </a:ext>
            </a:extLst>
          </p:cNvPr>
          <p:cNvSpPr txBox="1"/>
          <p:nvPr/>
        </p:nvSpPr>
        <p:spPr>
          <a:xfrm>
            <a:off x="941996" y="394736"/>
            <a:ext cx="252274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Monolithic</a:t>
            </a:r>
          </a:p>
          <a:p>
            <a:pPr algn="ctr"/>
            <a:r>
              <a:rPr lang="en-IN" sz="3200" b="1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Architecture</a:t>
            </a:r>
            <a:endParaRPr lang="en-US" sz="3200" b="1" spc="3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7968F-26F1-439F-98FA-AF5663B25DB8}"/>
              </a:ext>
            </a:extLst>
          </p:cNvPr>
          <p:cNvSpPr/>
          <p:nvPr/>
        </p:nvSpPr>
        <p:spPr bwMode="auto">
          <a:xfrm>
            <a:off x="4236704" y="1443790"/>
            <a:ext cx="7716252" cy="4684295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14947-CAC0-446B-88B8-2E60344D47F2}"/>
              </a:ext>
            </a:extLst>
          </p:cNvPr>
          <p:cNvSpPr txBox="1"/>
          <p:nvPr/>
        </p:nvSpPr>
        <p:spPr>
          <a:xfrm>
            <a:off x="4315954" y="394736"/>
            <a:ext cx="763700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3200" b="1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Microservices</a:t>
            </a:r>
          </a:p>
          <a:p>
            <a:pPr algn="ctr"/>
            <a:r>
              <a:rPr lang="en-IN" sz="3200" b="1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Architecture</a:t>
            </a:r>
            <a:endParaRPr lang="en-US" sz="3200" b="1" spc="3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77C50B6E-BD08-406F-9A11-C271C1DB59DD}"/>
              </a:ext>
            </a:extLst>
          </p:cNvPr>
          <p:cNvSpPr/>
          <p:nvPr/>
        </p:nvSpPr>
        <p:spPr bwMode="auto">
          <a:xfrm>
            <a:off x="4533484" y="4883693"/>
            <a:ext cx="2212223" cy="1061036"/>
          </a:xfrm>
          <a:prstGeom prst="flowChartMagneticDisk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0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  <a:endParaRPr lang="en-US" sz="20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9F898489-DE0B-4732-ABE9-39148553F8D2}"/>
              </a:ext>
            </a:extLst>
          </p:cNvPr>
          <p:cNvSpPr/>
          <p:nvPr/>
        </p:nvSpPr>
        <p:spPr bwMode="auto">
          <a:xfrm>
            <a:off x="6988719" y="4883693"/>
            <a:ext cx="2212223" cy="1061036"/>
          </a:xfrm>
          <a:prstGeom prst="flowChartMagneticDisk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0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  <a:endParaRPr lang="en-US" sz="20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F0467F4-9096-42E1-996A-B8B465D00CFF}"/>
              </a:ext>
            </a:extLst>
          </p:cNvPr>
          <p:cNvSpPr/>
          <p:nvPr/>
        </p:nvSpPr>
        <p:spPr bwMode="auto">
          <a:xfrm>
            <a:off x="9470838" y="4883693"/>
            <a:ext cx="2212223" cy="1061036"/>
          </a:xfrm>
          <a:prstGeom prst="flowChartMagneticDisk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0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  <a:endParaRPr lang="en-US" sz="20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017E06-F6EB-4223-8227-55F759A18922}"/>
              </a:ext>
            </a:extLst>
          </p:cNvPr>
          <p:cNvSpPr/>
          <p:nvPr/>
        </p:nvSpPr>
        <p:spPr bwMode="auto">
          <a:xfrm>
            <a:off x="7637631" y="1568863"/>
            <a:ext cx="834190" cy="8108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F35669-5D0A-4676-AB05-9D6AC085ECD3}"/>
              </a:ext>
            </a:extLst>
          </p:cNvPr>
          <p:cNvSpPr/>
          <p:nvPr/>
        </p:nvSpPr>
        <p:spPr>
          <a:xfrm>
            <a:off x="7782857" y="1649651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dirty="0">
                <a:solidFill>
                  <a:srgbClr val="002060"/>
                </a:solidFill>
                <a:latin typeface="Segoe UI Light" pitchFamily="34" charset="0"/>
              </a:rPr>
              <a:t>UI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BF936C-9650-4888-84AD-83CEC685A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000" y1="71538" x2="84923" y2="68846"/>
                      </a14:backgroundRemoval>
                    </a14:imgEffect>
                  </a14:imgLayer>
                </a14:imgProps>
              </a:ext>
            </a:extLst>
          </a:blip>
          <a:srcRect l="10148" t="21660" r="13673" b="23928"/>
          <a:stretch/>
        </p:blipFill>
        <p:spPr>
          <a:xfrm>
            <a:off x="9748068" y="497305"/>
            <a:ext cx="1501939" cy="858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35881F-CF57-4C75-87A7-2A17AC42C8E3}"/>
              </a:ext>
            </a:extLst>
          </p:cNvPr>
          <p:cNvSpPr txBox="1"/>
          <p:nvPr/>
        </p:nvSpPr>
        <p:spPr>
          <a:xfrm>
            <a:off x="4968801" y="4053532"/>
            <a:ext cx="1341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endParaRPr lang="en-US" sz="2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A1FAAF-4B78-40F7-83B5-CB9FCC1F78CE}"/>
              </a:ext>
            </a:extLst>
          </p:cNvPr>
          <p:cNvCxnSpPr>
            <a:stCxn id="20" idx="2"/>
            <a:endCxn id="13" idx="1"/>
          </p:cNvCxnSpPr>
          <p:nvPr/>
        </p:nvCxnSpPr>
        <p:spPr>
          <a:xfrm>
            <a:off x="5639595" y="4361309"/>
            <a:ext cx="1" cy="52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BBF630-59C8-4D5D-B9C4-AE8E607841D2}"/>
              </a:ext>
            </a:extLst>
          </p:cNvPr>
          <p:cNvSpPr txBox="1"/>
          <p:nvPr/>
        </p:nvSpPr>
        <p:spPr>
          <a:xfrm>
            <a:off x="7323510" y="4053532"/>
            <a:ext cx="1341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endParaRPr lang="en-US" sz="2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5D4224-F61A-4432-8C4F-60F34A0CF164}"/>
              </a:ext>
            </a:extLst>
          </p:cNvPr>
          <p:cNvCxnSpPr>
            <a:stCxn id="24" idx="2"/>
          </p:cNvCxnSpPr>
          <p:nvPr/>
        </p:nvCxnSpPr>
        <p:spPr>
          <a:xfrm>
            <a:off x="7994304" y="4361309"/>
            <a:ext cx="1" cy="52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59A622-F85C-40E6-9226-964644113C53}"/>
              </a:ext>
            </a:extLst>
          </p:cNvPr>
          <p:cNvSpPr txBox="1"/>
          <p:nvPr/>
        </p:nvSpPr>
        <p:spPr>
          <a:xfrm>
            <a:off x="9678867" y="3073022"/>
            <a:ext cx="1341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endParaRPr lang="en-US" sz="2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09F6EB-B35E-443D-A9B3-87D19509B263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>
          <a:xfrm>
            <a:off x="10349660" y="3380799"/>
            <a:ext cx="159814" cy="66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28AF6E-9A0B-46F1-BB0B-4990DCDA82CC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flipH="1">
            <a:off x="5639595" y="2260999"/>
            <a:ext cx="2120201" cy="179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EE3500-EFE1-4A2A-89CD-21CC4C9BCB9B}"/>
              </a:ext>
            </a:extLst>
          </p:cNvPr>
          <p:cNvCxnSpPr>
            <a:stCxn id="17" idx="4"/>
            <a:endCxn id="24" idx="0"/>
          </p:cNvCxnSpPr>
          <p:nvPr/>
        </p:nvCxnSpPr>
        <p:spPr>
          <a:xfrm flipH="1">
            <a:off x="7994304" y="2379751"/>
            <a:ext cx="60423" cy="167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88372D-88CF-4BEC-A83F-3B285B774C20}"/>
              </a:ext>
            </a:extLst>
          </p:cNvPr>
          <p:cNvCxnSpPr>
            <a:cxnSpLocks/>
            <a:stCxn id="17" idx="6"/>
            <a:endCxn id="26" idx="0"/>
          </p:cNvCxnSpPr>
          <p:nvPr/>
        </p:nvCxnSpPr>
        <p:spPr>
          <a:xfrm>
            <a:off x="8471822" y="1974307"/>
            <a:ext cx="1877839" cy="10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FC23D9-193B-4C39-9700-92A04CAABAF1}"/>
              </a:ext>
            </a:extLst>
          </p:cNvPr>
          <p:cNvSpPr txBox="1"/>
          <p:nvPr/>
        </p:nvSpPr>
        <p:spPr>
          <a:xfrm>
            <a:off x="9838681" y="4047220"/>
            <a:ext cx="1341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endParaRPr lang="en-US" sz="2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636994-353E-44FC-96D5-38D10B67AAFA}"/>
              </a:ext>
            </a:extLst>
          </p:cNvPr>
          <p:cNvCxnSpPr>
            <a:stCxn id="35" idx="2"/>
          </p:cNvCxnSpPr>
          <p:nvPr/>
        </p:nvCxnSpPr>
        <p:spPr>
          <a:xfrm>
            <a:off x="10509475" y="4354997"/>
            <a:ext cx="1" cy="52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15AFBA-0537-4519-B99B-BD2C121DCA4E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8349658" y="2260999"/>
            <a:ext cx="1721743" cy="178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356797-73CA-4A5A-A7FE-21E3B2217381}"/>
              </a:ext>
            </a:extLst>
          </p:cNvPr>
          <p:cNvCxnSpPr>
            <a:stCxn id="26" idx="1"/>
          </p:cNvCxnSpPr>
          <p:nvPr/>
        </p:nvCxnSpPr>
        <p:spPr>
          <a:xfrm flipH="1">
            <a:off x="5955821" y="3226911"/>
            <a:ext cx="3723046" cy="82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42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7" grpId="0" animBg="1"/>
      <p:bldP spid="18" grpId="0"/>
      <p:bldP spid="20" grpId="0"/>
      <p:bldP spid="24" grpId="0"/>
      <p:bldP spid="26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EB87C-34A1-4E8A-AC52-8437FE47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" y="376237"/>
            <a:ext cx="10067615" cy="60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076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13B7A-7519-4EAC-BFA0-8933090C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" y="363070"/>
            <a:ext cx="8782611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311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F6FD4-FEB0-486D-9933-F041E416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2" y="261657"/>
            <a:ext cx="44672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395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2A988-7577-4291-A7AA-94BFAD68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22" y="133071"/>
            <a:ext cx="32956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85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DE1CD-9220-4675-A505-359CA0C0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323570"/>
            <a:ext cx="7981895" cy="5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29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19B61-0818-462C-AB15-C80D03B9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2" y="219635"/>
            <a:ext cx="12155848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7699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57C83-D221-4E0D-AC80-13D79CF0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2" y="361950"/>
            <a:ext cx="7581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088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B220C-C24B-4AF9-9860-06BF3387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0" y="365312"/>
            <a:ext cx="6736353" cy="51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505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4679F-9EBD-4798-B950-CF1BC41A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5" y="264179"/>
            <a:ext cx="60483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623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961F4-894D-48AD-8659-B1CE87F0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71525"/>
            <a:ext cx="113347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37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ervices benefits slide including independent modules, isolated points of failure, autonomous scalability, tech flexibility, and faster value delivery.">
            <a:extLst>
              <a:ext uri="{FF2B5EF4-FFF2-40B4-BE49-F238E27FC236}">
                <a16:creationId xmlns:a16="http://schemas.microsoft.com/office/drawing/2014/main" id="{005CD025-7562-4836-BAFA-694E2847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99" y="571511"/>
            <a:ext cx="8878002" cy="59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90287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270DA-31A1-4DE0-AC65-85AD2A59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70" y="113179"/>
            <a:ext cx="8040157" cy="6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558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A395C-C35C-49E1-AAE1-C46645F0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18" y="347663"/>
            <a:ext cx="85820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128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FA26B-4BA2-4A91-81AF-B9D0F4CA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3" y="194702"/>
            <a:ext cx="58864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045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B21EE-2E6C-49EE-80E8-5B639747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32" y="323850"/>
            <a:ext cx="8981875" cy="474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D4C1F-6791-4E54-98E9-7B326951AFFA}"/>
              </a:ext>
            </a:extLst>
          </p:cNvPr>
          <p:cNvSpPr txBox="1"/>
          <p:nvPr/>
        </p:nvSpPr>
        <p:spPr>
          <a:xfrm>
            <a:off x="283977" y="2178425"/>
            <a:ext cx="2872581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Click twice 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And you will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Get 2 like this</a:t>
            </a:r>
          </a:p>
        </p:txBody>
      </p:sp>
    </p:spTree>
    <p:extLst>
      <p:ext uri="{BB962C8B-B14F-4D97-AF65-F5344CB8AC3E}">
        <p14:creationId xmlns:p14="http://schemas.microsoft.com/office/powerpoint/2010/main" val="395624396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65CB2-354D-42F0-B647-76429BB7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4" y="179013"/>
            <a:ext cx="9551772" cy="4661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08E3-126E-48E8-8F39-DDBFB49E46AF}"/>
              </a:ext>
            </a:extLst>
          </p:cNvPr>
          <p:cNvSpPr txBox="1"/>
          <p:nvPr/>
        </p:nvSpPr>
        <p:spPr>
          <a:xfrm>
            <a:off x="1480764" y="4840942"/>
            <a:ext cx="588783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Remove value tag and save</a:t>
            </a:r>
          </a:p>
        </p:txBody>
      </p:sp>
    </p:spTree>
    <p:extLst>
      <p:ext uri="{BB962C8B-B14F-4D97-AF65-F5344CB8AC3E}">
        <p14:creationId xmlns:p14="http://schemas.microsoft.com/office/powerpoint/2010/main" val="55879676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126DF-60D9-4F41-A77A-F54C751B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57" y="188538"/>
            <a:ext cx="4258984" cy="62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249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34138-ECBC-46E9-A735-3097A38E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0" y="1488422"/>
            <a:ext cx="381000" cy="142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244FE7-30E7-4C5F-9419-A26B032B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2" y="328613"/>
            <a:ext cx="77247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85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D472E-0CFD-42E6-B082-E131156CD23E}"/>
              </a:ext>
            </a:extLst>
          </p:cNvPr>
          <p:cNvSpPr/>
          <p:nvPr/>
        </p:nvSpPr>
        <p:spPr>
          <a:xfrm>
            <a:off x="148924" y="259088"/>
            <a:ext cx="10463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 UI" panose="020B0502040204020203" pitchFamily="34" charset="0"/>
              </a:rPr>
              <a:t>Protect an API by adding rate limit policy (throttling)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E4D3D-A2E9-4C5C-A8B3-810D7B9F2AB1}"/>
              </a:ext>
            </a:extLst>
          </p:cNvPr>
          <p:cNvSpPr/>
          <p:nvPr/>
        </p:nvSpPr>
        <p:spPr>
          <a:xfrm>
            <a:off x="148924" y="1139896"/>
            <a:ext cx="104631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you may want to limit a number of calls the API is called so it is not overused by developers. </a:t>
            </a:r>
          </a:p>
          <a:p>
            <a:endParaRPr lang="en-US" sz="2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In this example, the limit is set to 3 calls per 15 seconds for each subscription Id. After 15 seconds, a developer can retry calling the API.</a:t>
            </a:r>
          </a:p>
          <a:p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6096076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C08FB-8762-4135-9BDD-200FEB4D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7" y="186298"/>
            <a:ext cx="85629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73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B9E8A-0FFF-422F-BF96-CBC7C6FF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7589"/>
            <a:ext cx="80391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03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88138-945C-447E-AA9F-B9F4819490CE}"/>
              </a:ext>
            </a:extLst>
          </p:cNvPr>
          <p:cNvSpPr/>
          <p:nvPr/>
        </p:nvSpPr>
        <p:spPr>
          <a:xfrm>
            <a:off x="554583" y="305026"/>
            <a:ext cx="11099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cap="all" dirty="0"/>
              <a:t>Some </a:t>
            </a:r>
            <a:r>
              <a:rPr lang="en-US" sz="3200" cap="all" dirty="0">
                <a:solidFill>
                  <a:schemeClr val="accent3"/>
                </a:solidFill>
              </a:rPr>
              <a:t>important</a:t>
            </a:r>
            <a:r>
              <a:rPr lang="en-US" sz="3200" cap="all" dirty="0"/>
              <a:t> facts about </a:t>
            </a:r>
            <a:r>
              <a:rPr lang="en-US" sz="3200" cap="all" dirty="0">
                <a:solidFill>
                  <a:schemeClr val="accent3"/>
                </a:solidFill>
              </a:rPr>
              <a:t>MICROSERVICES</a:t>
            </a:r>
            <a:endParaRPr lang="en-US" sz="3200" cap="al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7D7551-F753-4A69-9034-097AD97174CE}"/>
              </a:ext>
            </a:extLst>
          </p:cNvPr>
          <p:cNvSpPr/>
          <p:nvPr/>
        </p:nvSpPr>
        <p:spPr>
          <a:xfrm>
            <a:off x="554583" y="1054740"/>
            <a:ext cx="106549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Microservices are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 size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Microservices are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to develop, deploy, and debug, because a fix only needs to be deployed onto the microservice with the bug, instead of across the board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Microservices can be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quickly and can be reused among different projects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Microservices work well with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like Docker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Microservices are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each other, meaning that if one of the microservices goes down, there is little risk of the full application shutting down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Microservices </a:t>
            </a:r>
            <a:r>
              <a:rPr lang="en-US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don't need to share the same technology stack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libraries, or frameworks.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4779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FD2A6-BE54-4618-AB10-957268F3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4" y="161365"/>
            <a:ext cx="9008090" cy="63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2476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F38FE-508C-4F68-82DB-5BE3B974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5" y="172010"/>
            <a:ext cx="6391275" cy="5734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9FA62-765E-4B48-9300-8B5676BC53B0}"/>
              </a:ext>
            </a:extLst>
          </p:cNvPr>
          <p:cNvSpPr txBox="1"/>
          <p:nvPr/>
        </p:nvSpPr>
        <p:spPr>
          <a:xfrm>
            <a:off x="7397471" y="1519518"/>
            <a:ext cx="276037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Send 3 times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quickly</a:t>
            </a:r>
          </a:p>
        </p:txBody>
      </p:sp>
    </p:spTree>
    <p:extLst>
      <p:ext uri="{BB962C8B-B14F-4D97-AF65-F5344CB8AC3E}">
        <p14:creationId xmlns:p14="http://schemas.microsoft.com/office/powerpoint/2010/main" val="16899479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0CD86-32D0-4828-832A-1F509936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214873"/>
            <a:ext cx="5934075" cy="564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12445-12DF-4462-8D7E-46479180616B}"/>
              </a:ext>
            </a:extLst>
          </p:cNvPr>
          <p:cNvSpPr txBox="1"/>
          <p:nvPr/>
        </p:nvSpPr>
        <p:spPr>
          <a:xfrm>
            <a:off x="6926823" y="1385048"/>
            <a:ext cx="4866782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At 4</a:t>
            </a:r>
            <a:r>
              <a:rPr lang="en-IN" sz="4000" baseline="30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th</a:t>
            </a: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 time you will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Get this</a:t>
            </a:r>
          </a:p>
          <a:p>
            <a:endParaRPr lang="en-IN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Wait for some seconds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And again it will </a:t>
            </a:r>
          </a:p>
          <a:p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Start showing</a:t>
            </a:r>
          </a:p>
        </p:txBody>
      </p:sp>
    </p:spTree>
    <p:extLst>
      <p:ext uri="{BB962C8B-B14F-4D97-AF65-F5344CB8AC3E}">
        <p14:creationId xmlns:p14="http://schemas.microsoft.com/office/powerpoint/2010/main" val="229039211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20AE19-E69B-49CE-BA81-D509CFA04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t="9608" r="378" b="10980"/>
          <a:stretch/>
        </p:blipFill>
        <p:spPr>
          <a:xfrm>
            <a:off x="1588" y="0"/>
            <a:ext cx="12176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5554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0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444A0-DC6B-4B0D-9A85-036E0D87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0" y="215489"/>
            <a:ext cx="3043451" cy="3043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B8B37-1C70-40F6-8BE1-5B2D9F26E4D3}"/>
              </a:ext>
            </a:extLst>
          </p:cNvPr>
          <p:cNvSpPr txBox="1"/>
          <p:nvPr/>
        </p:nvSpPr>
        <p:spPr>
          <a:xfrm>
            <a:off x="4082269" y="225187"/>
            <a:ext cx="793072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JACK is a </a:t>
            </a:r>
            <a:r>
              <a:rPr lang="en-IN" sz="4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Knows C# Dot Net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Knows MVC architecture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Knows Angular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Basics of Cloud computing</a:t>
            </a:r>
            <a:endParaRPr lang="en-US" sz="4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F1BF2-520D-4772-A684-F5148D0C30CD}"/>
              </a:ext>
            </a:extLst>
          </p:cNvPr>
          <p:cNvSpPr txBox="1"/>
          <p:nvPr/>
        </p:nvSpPr>
        <p:spPr>
          <a:xfrm>
            <a:off x="714341" y="3429001"/>
            <a:ext cx="5234603" cy="61555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2169A-AE9B-4137-B92E-A12BC162CA09}"/>
              </a:ext>
            </a:extLst>
          </p:cNvPr>
          <p:cNvSpPr txBox="1"/>
          <p:nvPr/>
        </p:nvSpPr>
        <p:spPr>
          <a:xfrm>
            <a:off x="6243060" y="3429001"/>
            <a:ext cx="5234603" cy="61555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8D97A-7E8C-46A6-8686-2E08BAF053BE}"/>
              </a:ext>
            </a:extLst>
          </p:cNvPr>
          <p:cNvSpPr txBox="1"/>
          <p:nvPr/>
        </p:nvSpPr>
        <p:spPr>
          <a:xfrm>
            <a:off x="714340" y="4252682"/>
            <a:ext cx="1812084" cy="615553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IAAS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16B63-2C22-4F08-88B4-99F1582D1114}"/>
              </a:ext>
            </a:extLst>
          </p:cNvPr>
          <p:cNvSpPr txBox="1"/>
          <p:nvPr/>
        </p:nvSpPr>
        <p:spPr>
          <a:xfrm>
            <a:off x="2654597" y="4252682"/>
            <a:ext cx="1564149" cy="615553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92038-3F20-4EF6-A866-D7E71CD6EED2}"/>
              </a:ext>
            </a:extLst>
          </p:cNvPr>
          <p:cNvSpPr txBox="1"/>
          <p:nvPr/>
        </p:nvSpPr>
        <p:spPr>
          <a:xfrm>
            <a:off x="4384795" y="4252681"/>
            <a:ext cx="1564149" cy="615553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FAAS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1F23C-B0F1-4205-AD8A-92D749967BEB}"/>
              </a:ext>
            </a:extLst>
          </p:cNvPr>
          <p:cNvSpPr txBox="1"/>
          <p:nvPr/>
        </p:nvSpPr>
        <p:spPr>
          <a:xfrm>
            <a:off x="6243060" y="4252682"/>
            <a:ext cx="1564149" cy="615553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IAAS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1BF98-F639-42D9-8C2C-D07F17089A8D}"/>
              </a:ext>
            </a:extLst>
          </p:cNvPr>
          <p:cNvSpPr txBox="1"/>
          <p:nvPr/>
        </p:nvSpPr>
        <p:spPr>
          <a:xfrm>
            <a:off x="7973258" y="4252681"/>
            <a:ext cx="3504405" cy="615553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6988C-E626-4020-B1B5-EF24233B2324}"/>
              </a:ext>
            </a:extLst>
          </p:cNvPr>
          <p:cNvSpPr txBox="1"/>
          <p:nvPr/>
        </p:nvSpPr>
        <p:spPr>
          <a:xfrm>
            <a:off x="714340" y="5914902"/>
            <a:ext cx="5234603" cy="61555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C89D2-5283-45A1-8F25-D0F63F5EC087}"/>
              </a:ext>
            </a:extLst>
          </p:cNvPr>
          <p:cNvSpPr txBox="1"/>
          <p:nvPr/>
        </p:nvSpPr>
        <p:spPr>
          <a:xfrm>
            <a:off x="6243060" y="5914902"/>
            <a:ext cx="5234603" cy="61555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17D2C-E9AE-4A54-96A2-933141270A88}"/>
              </a:ext>
            </a:extLst>
          </p:cNvPr>
          <p:cNvSpPr txBox="1"/>
          <p:nvPr/>
        </p:nvSpPr>
        <p:spPr>
          <a:xfrm>
            <a:off x="6243060" y="5017054"/>
            <a:ext cx="1564149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B8551-24A0-4960-BD0F-57651D4FF192}"/>
              </a:ext>
            </a:extLst>
          </p:cNvPr>
          <p:cNvSpPr txBox="1"/>
          <p:nvPr/>
        </p:nvSpPr>
        <p:spPr>
          <a:xfrm>
            <a:off x="7973258" y="5017054"/>
            <a:ext cx="1022206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3E2E02-6D75-41B2-A151-C297128D8A1E}"/>
              </a:ext>
            </a:extLst>
          </p:cNvPr>
          <p:cNvSpPr txBox="1"/>
          <p:nvPr/>
        </p:nvSpPr>
        <p:spPr>
          <a:xfrm>
            <a:off x="9161514" y="5017054"/>
            <a:ext cx="1157781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SF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1A553-EE02-4A3A-A000-2AAE305B9F5A}"/>
              </a:ext>
            </a:extLst>
          </p:cNvPr>
          <p:cNvSpPr txBox="1"/>
          <p:nvPr/>
        </p:nvSpPr>
        <p:spPr>
          <a:xfrm>
            <a:off x="10455456" y="5017054"/>
            <a:ext cx="1022206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D975-3FD2-4D57-9988-BDEBF98DE65C}"/>
              </a:ext>
            </a:extLst>
          </p:cNvPr>
          <p:cNvSpPr txBox="1"/>
          <p:nvPr/>
        </p:nvSpPr>
        <p:spPr>
          <a:xfrm>
            <a:off x="714340" y="5021769"/>
            <a:ext cx="1812084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9A2BD-A4CB-4927-A866-AC5E18E4FDE9}"/>
              </a:ext>
            </a:extLst>
          </p:cNvPr>
          <p:cNvSpPr txBox="1"/>
          <p:nvPr/>
        </p:nvSpPr>
        <p:spPr>
          <a:xfrm>
            <a:off x="2654597" y="5038296"/>
            <a:ext cx="1141070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8F4C98-F39B-4D71-9A4F-D2B47DF30A47}"/>
              </a:ext>
            </a:extLst>
          </p:cNvPr>
          <p:cNvSpPr txBox="1"/>
          <p:nvPr/>
        </p:nvSpPr>
        <p:spPr>
          <a:xfrm>
            <a:off x="3931830" y="5038296"/>
            <a:ext cx="2017113" cy="615553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Az-</a:t>
            </a:r>
            <a:r>
              <a:rPr lang="en-IN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01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96204D-8D1D-4E1B-8226-F2F62841DECD}"/>
              </a:ext>
            </a:extLst>
          </p:cNvPr>
          <p:cNvSpPr txBox="1"/>
          <p:nvPr/>
        </p:nvSpPr>
        <p:spPr>
          <a:xfrm>
            <a:off x="424670" y="508380"/>
            <a:ext cx="1063160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There are some </a:t>
            </a:r>
            <a:r>
              <a:rPr lang="en-IN" sz="4000" i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“</a:t>
            </a:r>
            <a:r>
              <a:rPr lang="en-IN" sz="4000" i="1" dirty="0">
                <a:solidFill>
                  <a:schemeClr val="accent2"/>
                </a:solidFill>
                <a:latin typeface="Segoe UI Light" pitchFamily="34" charset="0"/>
              </a:rPr>
              <a:t>super humans</a:t>
            </a:r>
            <a:r>
              <a:rPr lang="en-IN" sz="4000" i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” </a:t>
            </a:r>
            <a:r>
              <a:rPr lang="en-IN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who try to learn all the possible ways to implement microservices.</a:t>
            </a:r>
          </a:p>
          <a:p>
            <a:pPr algn="ctr"/>
            <a:endParaRPr lang="en-IN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A036E-B8BD-4245-BCEA-0C9184BFECEB}"/>
              </a:ext>
            </a:extLst>
          </p:cNvPr>
          <p:cNvSpPr/>
          <p:nvPr/>
        </p:nvSpPr>
        <p:spPr>
          <a:xfrm>
            <a:off x="1558915" y="2809912"/>
            <a:ext cx="25384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FF0000"/>
                </a:solidFill>
                <a:latin typeface="Segoe UI Light" pitchFamily="34" charset="0"/>
              </a:rPr>
              <a:t>Eventually most of them end up doing something like this  </a:t>
            </a:r>
            <a:endParaRPr lang="en-US" sz="2800" dirty="0" err="1">
              <a:solidFill>
                <a:srgbClr val="FF0000"/>
              </a:solidFill>
              <a:latin typeface="Segoe UI Light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1B1742-12A8-4BD2-ABB2-A1E8859EE8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74" y="2687081"/>
            <a:ext cx="3992331" cy="27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5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ultidocument 1">
            <a:extLst>
              <a:ext uri="{FF2B5EF4-FFF2-40B4-BE49-F238E27FC236}">
                <a16:creationId xmlns:a16="http://schemas.microsoft.com/office/drawing/2014/main" id="{115118CF-FD36-4011-91AD-8EEDEC6AF13D}"/>
              </a:ext>
            </a:extLst>
          </p:cNvPr>
          <p:cNvSpPr/>
          <p:nvPr/>
        </p:nvSpPr>
        <p:spPr bwMode="auto">
          <a:xfrm>
            <a:off x="2307160" y="1153234"/>
            <a:ext cx="1883391" cy="968991"/>
          </a:xfrm>
          <a:prstGeom prst="flowChartMultidocumen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C9FA7-4744-4FB8-8067-B7EB5DE2F5B5}"/>
              </a:ext>
            </a:extLst>
          </p:cNvPr>
          <p:cNvSpPr txBox="1"/>
          <p:nvPr/>
        </p:nvSpPr>
        <p:spPr>
          <a:xfrm>
            <a:off x="2621059" y="1442266"/>
            <a:ext cx="965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LOGIC</a:t>
            </a:r>
            <a:endParaRPr lang="en-US" sz="2800" b="1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6E717B2D-E684-47C7-950A-3A87D00B2BAD}"/>
              </a:ext>
            </a:extLst>
          </p:cNvPr>
          <p:cNvSpPr/>
          <p:nvPr/>
        </p:nvSpPr>
        <p:spPr bwMode="auto">
          <a:xfrm>
            <a:off x="8001452" y="1177118"/>
            <a:ext cx="1883391" cy="968991"/>
          </a:xfrm>
          <a:prstGeom prst="flowChartMultidocumen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44AC1-D110-4F4E-AC7A-1BD772625C7E}"/>
              </a:ext>
            </a:extLst>
          </p:cNvPr>
          <p:cNvSpPr txBox="1"/>
          <p:nvPr/>
        </p:nvSpPr>
        <p:spPr>
          <a:xfrm>
            <a:off x="8315351" y="1446169"/>
            <a:ext cx="9656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LOGIC</a:t>
            </a:r>
            <a:endParaRPr lang="en-US" sz="2800" b="1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BF2987-2517-413E-ABBD-559C57D8CDC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A6FFEA-15B0-400D-9E5D-D38CB2221EF1}"/>
              </a:ext>
            </a:extLst>
          </p:cNvPr>
          <p:cNvSpPr txBox="1"/>
          <p:nvPr/>
        </p:nvSpPr>
        <p:spPr>
          <a:xfrm>
            <a:off x="727989" y="112595"/>
            <a:ext cx="5234603" cy="61555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F09D-FE78-46D9-B7D8-10231321F006}"/>
              </a:ext>
            </a:extLst>
          </p:cNvPr>
          <p:cNvSpPr txBox="1"/>
          <p:nvPr/>
        </p:nvSpPr>
        <p:spPr>
          <a:xfrm>
            <a:off x="6256708" y="112595"/>
            <a:ext cx="5234603" cy="61555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en-US" sz="40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4A2DE-9E88-405D-A77E-0731CD8F3C09}"/>
              </a:ext>
            </a:extLst>
          </p:cNvPr>
          <p:cNvSpPr txBox="1"/>
          <p:nvPr/>
        </p:nvSpPr>
        <p:spPr>
          <a:xfrm>
            <a:off x="362847" y="2998114"/>
            <a:ext cx="14260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800" b="1" dirty="0">
                <a:latin typeface="Segoe UI Light" pitchFamily="34" charset="0"/>
              </a:rPr>
              <a:t>APP/API</a:t>
            </a:r>
            <a:endParaRPr lang="en-US" sz="2800" b="1" dirty="0" err="1">
              <a:latin typeface="Segoe UI Light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D04791-F55E-42B0-8E0B-F37550ABEE30}"/>
              </a:ext>
            </a:extLst>
          </p:cNvPr>
          <p:cNvSpPr/>
          <p:nvPr/>
        </p:nvSpPr>
        <p:spPr bwMode="auto">
          <a:xfrm>
            <a:off x="1830388" y="2606722"/>
            <a:ext cx="2729552" cy="1201003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E94C0C0C-E42B-4A4D-8CC4-67228A71EFC3}"/>
              </a:ext>
            </a:extLst>
          </p:cNvPr>
          <p:cNvSpPr/>
          <p:nvPr/>
        </p:nvSpPr>
        <p:spPr bwMode="auto">
          <a:xfrm>
            <a:off x="2307160" y="2733570"/>
            <a:ext cx="1883391" cy="968991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0198A-5449-43D9-A297-7D84D90A3253}"/>
              </a:ext>
            </a:extLst>
          </p:cNvPr>
          <p:cNvSpPr txBox="1"/>
          <p:nvPr/>
        </p:nvSpPr>
        <p:spPr>
          <a:xfrm>
            <a:off x="2621059" y="3071769"/>
            <a:ext cx="96564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LOGIC</a:t>
            </a:r>
            <a:endParaRPr lang="en-US" sz="2800" b="1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4A9E23-80DC-40B9-A92C-672C99937A89}"/>
              </a:ext>
            </a:extLst>
          </p:cNvPr>
          <p:cNvSpPr/>
          <p:nvPr/>
        </p:nvSpPr>
        <p:spPr bwMode="auto">
          <a:xfrm>
            <a:off x="7632061" y="2608730"/>
            <a:ext cx="2729552" cy="1201003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BA3C6B89-AF82-4567-B7EA-DC0489CD8BC4}"/>
              </a:ext>
            </a:extLst>
          </p:cNvPr>
          <p:cNvSpPr/>
          <p:nvPr/>
        </p:nvSpPr>
        <p:spPr bwMode="auto">
          <a:xfrm>
            <a:off x="8108833" y="2735578"/>
            <a:ext cx="1883391" cy="968991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55443-7CCA-4AFB-9242-44A81E0C1219}"/>
              </a:ext>
            </a:extLst>
          </p:cNvPr>
          <p:cNvSpPr txBox="1"/>
          <p:nvPr/>
        </p:nvSpPr>
        <p:spPr>
          <a:xfrm>
            <a:off x="8422732" y="3073777"/>
            <a:ext cx="96564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atin typeface="Segoe UI Light" pitchFamily="34" charset="0"/>
              </a:rPr>
              <a:t>LOGIC</a:t>
            </a:r>
            <a:endParaRPr lang="en-US" sz="2800" b="1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639A-9021-4068-81CD-5B27DAD0ED9B}"/>
              </a:ext>
            </a:extLst>
          </p:cNvPr>
          <p:cNvSpPr txBox="1"/>
          <p:nvPr/>
        </p:nvSpPr>
        <p:spPr>
          <a:xfrm>
            <a:off x="6373332" y="2998114"/>
            <a:ext cx="10203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latin typeface="Segoe UI Light" pitchFamily="34" charset="0"/>
              </a:rPr>
              <a:t>IMAGE</a:t>
            </a:r>
            <a:endParaRPr lang="en-US" sz="2800" b="1" dirty="0" err="1">
              <a:latin typeface="Segoe UI Light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F72B3-93A9-4511-8132-B52012BF138B}"/>
              </a:ext>
            </a:extLst>
          </p:cNvPr>
          <p:cNvSpPr txBox="1"/>
          <p:nvPr/>
        </p:nvSpPr>
        <p:spPr>
          <a:xfrm>
            <a:off x="10599999" y="2647662"/>
            <a:ext cx="807913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latin typeface="Segoe UI Light" pitchFamily="34" charset="0"/>
              </a:rPr>
              <a:t>Code</a:t>
            </a:r>
          </a:p>
          <a:p>
            <a:pPr algn="ctr"/>
            <a:r>
              <a:rPr lang="en-IN" sz="2800" b="1" dirty="0">
                <a:latin typeface="Segoe UI Light" pitchFamily="34" charset="0"/>
              </a:rPr>
              <a:t>+</a:t>
            </a:r>
          </a:p>
          <a:p>
            <a:pPr algn="ctr"/>
            <a:r>
              <a:rPr lang="en-IN" sz="2800" b="1" dirty="0">
                <a:latin typeface="Segoe UI Light" pitchFamily="34" charset="0"/>
              </a:rPr>
              <a:t>dep</a:t>
            </a:r>
            <a:endParaRPr lang="en-US" sz="2800" b="1" dirty="0" err="1">
              <a:latin typeface="Segoe UI Light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6D5F62-D0E8-496A-AE3D-8ED47D7F6855}"/>
              </a:ext>
            </a:extLst>
          </p:cNvPr>
          <p:cNvSpPr/>
          <p:nvPr/>
        </p:nvSpPr>
        <p:spPr bwMode="auto">
          <a:xfrm>
            <a:off x="486581" y="4537881"/>
            <a:ext cx="5234603" cy="19925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FE527-0FF6-462C-863F-1486E58F3C65}"/>
              </a:ext>
            </a:extLst>
          </p:cNvPr>
          <p:cNvSpPr/>
          <p:nvPr/>
        </p:nvSpPr>
        <p:spPr bwMode="auto">
          <a:xfrm>
            <a:off x="6710032" y="4537880"/>
            <a:ext cx="4781278" cy="19925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796781-7F32-4429-9C8F-750A815599AB}"/>
              </a:ext>
            </a:extLst>
          </p:cNvPr>
          <p:cNvSpPr txBox="1"/>
          <p:nvPr/>
        </p:nvSpPr>
        <p:spPr>
          <a:xfrm>
            <a:off x="540271" y="4577415"/>
            <a:ext cx="2255105" cy="307777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itchFamily="34" charset="0"/>
              </a:rPr>
              <a:t>Hosting environment</a:t>
            </a:r>
            <a:endParaRPr lang="en-US" sz="2000" b="1" dirty="0" err="1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1B69E2-1196-4EA1-8EC9-629C73B6EE0A}"/>
              </a:ext>
            </a:extLst>
          </p:cNvPr>
          <p:cNvSpPr txBox="1"/>
          <p:nvPr/>
        </p:nvSpPr>
        <p:spPr>
          <a:xfrm>
            <a:off x="6763724" y="4559296"/>
            <a:ext cx="1458733" cy="307777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itchFamily="34" charset="0"/>
              </a:rPr>
              <a:t>Docker HOST</a:t>
            </a:r>
            <a:endParaRPr lang="en-US" sz="2000" b="1" dirty="0" err="1">
              <a:solidFill>
                <a:schemeClr val="bg1"/>
              </a:solidFill>
              <a:latin typeface="Segoe UI Light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57047D-49E2-4878-87A8-38CE52DC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0" y="5245977"/>
            <a:ext cx="858735" cy="839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0E8D2-F30F-4282-903D-11870156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05" y="5199028"/>
            <a:ext cx="933553" cy="9335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D722D0-A8C0-4969-85BC-7086640B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447" y="5300368"/>
            <a:ext cx="933553" cy="8908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0C75AB-BC44-4C49-BE3A-39F6B3EC1CA1}"/>
              </a:ext>
            </a:extLst>
          </p:cNvPr>
          <p:cNvSpPr txBox="1"/>
          <p:nvPr/>
        </p:nvSpPr>
        <p:spPr>
          <a:xfrm>
            <a:off x="1064109" y="6076654"/>
            <a:ext cx="331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>
                <a:latin typeface="Segoe UI Light" pitchFamily="34" charset="0"/>
              </a:rPr>
              <a:t>VM</a:t>
            </a:r>
            <a:endParaRPr lang="en-US" dirty="0" err="1">
              <a:latin typeface="Segoe UI Light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C624C9-ECF5-467B-9E42-A28588110CA9}"/>
              </a:ext>
            </a:extLst>
          </p:cNvPr>
          <p:cNvSpPr txBox="1"/>
          <p:nvPr/>
        </p:nvSpPr>
        <p:spPr>
          <a:xfrm>
            <a:off x="2522150" y="6104013"/>
            <a:ext cx="11634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>
                <a:latin typeface="Segoe UI Light" pitchFamily="34" charset="0"/>
              </a:rPr>
              <a:t>App Service</a:t>
            </a:r>
            <a:endParaRPr lang="en-US" dirty="0" err="1">
              <a:latin typeface="Segoe UI Light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046371-8D19-4471-B499-F63140678635}"/>
              </a:ext>
            </a:extLst>
          </p:cNvPr>
          <p:cNvSpPr txBox="1"/>
          <p:nvPr/>
        </p:nvSpPr>
        <p:spPr>
          <a:xfrm>
            <a:off x="4100713" y="6131309"/>
            <a:ext cx="14557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>
                <a:latin typeface="Segoe UI Light" pitchFamily="34" charset="0"/>
              </a:rPr>
              <a:t>Azure Function</a:t>
            </a:r>
            <a:endParaRPr lang="en-US" dirty="0" err="1">
              <a:latin typeface="Segoe UI Light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F82CEE-23D0-43F6-813C-DE8E7D73A1F2}"/>
              </a:ext>
            </a:extLst>
          </p:cNvPr>
          <p:cNvSpPr/>
          <p:nvPr/>
        </p:nvSpPr>
        <p:spPr bwMode="auto">
          <a:xfrm>
            <a:off x="8547599" y="4740801"/>
            <a:ext cx="2674487" cy="162235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Flowchart: Document 36">
            <a:extLst>
              <a:ext uri="{FF2B5EF4-FFF2-40B4-BE49-F238E27FC236}">
                <a16:creationId xmlns:a16="http://schemas.microsoft.com/office/drawing/2014/main" id="{3A796E4C-9A86-4DA5-8072-711F2C90F9DC}"/>
              </a:ext>
            </a:extLst>
          </p:cNvPr>
          <p:cNvSpPr/>
          <p:nvPr/>
        </p:nvSpPr>
        <p:spPr bwMode="auto">
          <a:xfrm>
            <a:off x="9084796" y="4860644"/>
            <a:ext cx="1950452" cy="990392"/>
          </a:xfrm>
          <a:prstGeom prst="flowChartDocumen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4829A-C134-46FA-B970-2CB77F697D9A}"/>
              </a:ext>
            </a:extLst>
          </p:cNvPr>
          <p:cNvSpPr txBox="1"/>
          <p:nvPr/>
        </p:nvSpPr>
        <p:spPr>
          <a:xfrm>
            <a:off x="9496159" y="5014861"/>
            <a:ext cx="10203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800" b="1" dirty="0">
                <a:latin typeface="Segoe UI Light" pitchFamily="34" charset="0"/>
              </a:rPr>
              <a:t>IMAGE</a:t>
            </a:r>
            <a:endParaRPr lang="en-US" sz="2800" b="1" dirty="0" err="1">
              <a:latin typeface="Segoe UI Light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D02C8C-7C8E-43E9-BF9E-BB4EDFE74B43}"/>
              </a:ext>
            </a:extLst>
          </p:cNvPr>
          <p:cNvSpPr txBox="1"/>
          <p:nvPr/>
        </p:nvSpPr>
        <p:spPr>
          <a:xfrm>
            <a:off x="8607457" y="6064464"/>
            <a:ext cx="13090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b="1" dirty="0">
                <a:latin typeface="Segoe UI Light" pitchFamily="34" charset="0"/>
              </a:rPr>
              <a:t>CONTAINER</a:t>
            </a:r>
            <a:endParaRPr lang="en-US" sz="2000" b="1" dirty="0" err="1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527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33" grpId="0"/>
      <p:bldP spid="34" grpId="0"/>
      <p:bldP spid="35" grpId="0"/>
      <p:bldP spid="36" grpId="0" animBg="1"/>
      <p:bldP spid="37" grpId="0" animBg="1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business card">
      <a:dk1>
        <a:srgbClr val="26323A"/>
      </a:dk1>
      <a:lt1>
        <a:sysClr val="window" lastClr="FFFFFF"/>
      </a:lt1>
      <a:dk2>
        <a:srgbClr val="44546A"/>
      </a:dk2>
      <a:lt2>
        <a:srgbClr val="E7E6E6"/>
      </a:lt2>
      <a:accent1>
        <a:srgbClr val="FFB434"/>
      </a:accent1>
      <a:accent2>
        <a:srgbClr val="24BED8"/>
      </a:accent2>
      <a:accent3>
        <a:srgbClr val="2F3F69"/>
      </a:accent3>
      <a:accent4>
        <a:srgbClr val="FFFFFF"/>
      </a:accent4>
      <a:accent5>
        <a:srgbClr val="FFFFFF"/>
      </a:accent5>
      <a:accent6>
        <a:srgbClr val="FFFFFF"/>
      </a:accent6>
      <a:hlink>
        <a:srgbClr val="24BED8"/>
      </a:hlink>
      <a:folHlink>
        <a:srgbClr val="FFB434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14948</TotalTime>
  <Words>832</Words>
  <Application>Microsoft Office PowerPoint</Application>
  <PresentationFormat>Widescreen</PresentationFormat>
  <Paragraphs>155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Roboto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maruti makwana</cp:lastModifiedBy>
  <cp:revision>307</cp:revision>
  <dcterms:created xsi:type="dcterms:W3CDTF">2019-07-23T06:50:36Z</dcterms:created>
  <dcterms:modified xsi:type="dcterms:W3CDTF">2021-07-01T03:28:40Z</dcterms:modified>
</cp:coreProperties>
</file>